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72" r:id="rId4"/>
    <p:sldId id="263" r:id="rId5"/>
    <p:sldId id="259" r:id="rId6"/>
    <p:sldId id="261" r:id="rId7"/>
    <p:sldId id="268" r:id="rId8"/>
    <p:sldId id="276" r:id="rId9"/>
    <p:sldId id="273" r:id="rId10"/>
    <p:sldId id="269" r:id="rId11"/>
    <p:sldId id="274" r:id="rId12"/>
    <p:sldId id="275"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10/25/2021</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atický obrázek s popisk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6343B39-165A-4B68-AA5C-581F5336313C}"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942C8C57-33F9-4259-AC4F-0E3F5BEC9B94}"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cs-CZ"/>
              <a:t>Kliknutím lze upravit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cs-CZ"/>
              <a:t>Upravte styly předlohy textu.</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8748772B-8FA2-401F-A0A1-A59855EDBC3E}"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3DD5BDE-5A90-4611-82E9-0FC5746D30C5}"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10/25/2021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10/25/2021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10/25/2021</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09472EB-AC54-4713-BFC2-BEB621108C63}" type="datetimeFigureOut">
              <a:rPr lang="en-US" dirty="0"/>
              <a:t>10/25/2021</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10/25/2021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10/25/2021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10/25/2021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16ED06B6-C816-4861-964D-15A98395707D}"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00B1A8AB-EA7C-4B1B-9D73-E2551851FABE}"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10/25/2021</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2ADE83-AAEE-4516-9E93-F677B8F4942B}"/>
              </a:ext>
            </a:extLst>
          </p:cNvPr>
          <p:cNvSpPr>
            <a:spLocks noGrp="1"/>
          </p:cNvSpPr>
          <p:nvPr>
            <p:ph type="ctrTitle"/>
          </p:nvPr>
        </p:nvSpPr>
        <p:spPr/>
        <p:txBody>
          <a:bodyPr/>
          <a:lstStyle/>
          <a:p>
            <a:pPr algn="ctr"/>
            <a:r>
              <a:rPr lang="en-US" dirty="0" smtClean="0"/>
              <a:t>Autonomous vehicles, standardization &amp; cybersecurity</a:t>
            </a:r>
            <a:r>
              <a:rPr lang="cs-CZ" sz="3600" dirty="0"/>
              <a:t/>
            </a:r>
            <a:br>
              <a:rPr lang="cs-CZ" sz="3600" dirty="0"/>
            </a:br>
            <a:endParaRPr lang="en-GB" sz="3600" dirty="0"/>
          </a:p>
        </p:txBody>
      </p:sp>
      <p:sp>
        <p:nvSpPr>
          <p:cNvPr id="3" name="Podnadpis 2">
            <a:extLst>
              <a:ext uri="{FF2B5EF4-FFF2-40B4-BE49-F238E27FC236}">
                <a16:creationId xmlns:a16="http://schemas.microsoft.com/office/drawing/2014/main" id="{EB77241C-980C-477B-8BCF-5CF69A954559}"/>
              </a:ext>
            </a:extLst>
          </p:cNvPr>
          <p:cNvSpPr>
            <a:spLocks noGrp="1"/>
          </p:cNvSpPr>
          <p:nvPr>
            <p:ph type="subTitle" idx="1"/>
          </p:nvPr>
        </p:nvSpPr>
        <p:spPr>
          <a:xfrm>
            <a:off x="1154955" y="4777380"/>
            <a:ext cx="9196408" cy="861420"/>
          </a:xfrm>
        </p:spPr>
        <p:txBody>
          <a:bodyPr>
            <a:normAutofit/>
          </a:bodyPr>
          <a:lstStyle/>
          <a:p>
            <a:r>
              <a:rPr lang="cs-CZ" dirty="0"/>
              <a:t>VERONIKA ŽOLNERČÍKOVÁ</a:t>
            </a:r>
          </a:p>
          <a:p>
            <a:r>
              <a:rPr lang="cs-CZ" dirty="0"/>
              <a:t>INSTITUTE OF </a:t>
            </a:r>
            <a:r>
              <a:rPr lang="cs-CZ" dirty="0" err="1" smtClean="0"/>
              <a:t>stATE</a:t>
            </a:r>
            <a:r>
              <a:rPr lang="cs-CZ" dirty="0" smtClean="0"/>
              <a:t> </a:t>
            </a:r>
            <a:r>
              <a:rPr lang="cs-CZ" dirty="0" smtClean="0"/>
              <a:t>AND LAW, CZECH ACADEMY OF SCIENCES</a:t>
            </a:r>
            <a:endParaRPr lang="en-GB" dirty="0"/>
          </a:p>
        </p:txBody>
      </p:sp>
    </p:spTree>
    <p:extLst>
      <p:ext uri="{BB962C8B-B14F-4D97-AF65-F5344CB8AC3E}">
        <p14:creationId xmlns:p14="http://schemas.microsoft.com/office/powerpoint/2010/main" val="864572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AI ACT </a:t>
            </a:r>
            <a:r>
              <a:rPr lang="cs-CZ" dirty="0" err="1" smtClean="0"/>
              <a:t>from</a:t>
            </a:r>
            <a:r>
              <a:rPr lang="cs-CZ" dirty="0" smtClean="0"/>
              <a:t> </a:t>
            </a:r>
            <a:r>
              <a:rPr lang="cs-CZ" dirty="0" err="1" smtClean="0"/>
              <a:t>April</a:t>
            </a:r>
            <a:r>
              <a:rPr lang="cs-CZ" dirty="0" smtClean="0"/>
              <a:t> 2021</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t>Proposal for a REGULATION OF THE EUROPEAN PARLIAMENT AND OF THE COUNCIL LAYING DOWN HARMONISED </a:t>
            </a:r>
            <a:r>
              <a:rPr lang="en-US" b="1" dirty="0"/>
              <a:t>RULES ON ARTIFICIAL INTELLIGENCE (ARTIFICIAL INTELLIGENCE ACT) </a:t>
            </a:r>
            <a:r>
              <a:rPr lang="en-US" dirty="0"/>
              <a:t>AND AMENDING CERTAIN UNION LEGISLATIVE </a:t>
            </a:r>
            <a:r>
              <a:rPr lang="en-US" dirty="0" smtClean="0"/>
              <a:t>ACTS</a:t>
            </a:r>
            <a:endParaRPr lang="cs-CZ" dirty="0" smtClean="0"/>
          </a:p>
          <a:p>
            <a:r>
              <a:rPr lang="en-US" b="1" dirty="0"/>
              <a:t>Proposal for a Regulation laying down </a:t>
            </a:r>
            <a:r>
              <a:rPr lang="en-US" b="1" dirty="0" err="1"/>
              <a:t>harmonised</a:t>
            </a:r>
            <a:r>
              <a:rPr lang="en-US" b="1" dirty="0"/>
              <a:t> rules on artificial intelligence (Artificial Intelligence Act)</a:t>
            </a:r>
            <a:r>
              <a:rPr lang="cs-CZ" b="1" dirty="0"/>
              <a:t> </a:t>
            </a:r>
            <a:r>
              <a:rPr lang="cs-CZ" b="1" dirty="0" err="1"/>
              <a:t>April</a:t>
            </a:r>
            <a:r>
              <a:rPr lang="cs-CZ" b="1" dirty="0"/>
              <a:t> 2021</a:t>
            </a:r>
          </a:p>
          <a:p>
            <a:pPr lvl="1"/>
            <a:r>
              <a:rPr lang="cs-CZ" dirty="0" err="1"/>
              <a:t>Focus</a:t>
            </a:r>
            <a:r>
              <a:rPr lang="cs-CZ" dirty="0"/>
              <a:t> on </a:t>
            </a:r>
            <a:r>
              <a:rPr lang="cs-CZ" dirty="0" err="1"/>
              <a:t>High</a:t>
            </a:r>
            <a:r>
              <a:rPr lang="cs-CZ" dirty="0"/>
              <a:t>-Risk AI </a:t>
            </a:r>
            <a:r>
              <a:rPr lang="cs-CZ" dirty="0" err="1"/>
              <a:t>Devices</a:t>
            </a:r>
            <a:endParaRPr lang="cs-CZ" dirty="0"/>
          </a:p>
          <a:p>
            <a:pPr lvl="1"/>
            <a:r>
              <a:rPr lang="cs-CZ" dirty="0" err="1"/>
              <a:t>Regulates</a:t>
            </a:r>
            <a:r>
              <a:rPr lang="cs-CZ" dirty="0"/>
              <a:t> </a:t>
            </a:r>
            <a:r>
              <a:rPr lang="cs-CZ" dirty="0" err="1"/>
              <a:t>safety</a:t>
            </a:r>
            <a:r>
              <a:rPr lang="cs-CZ" dirty="0"/>
              <a:t> </a:t>
            </a:r>
            <a:r>
              <a:rPr lang="cs-CZ" dirty="0" err="1"/>
              <a:t>components</a:t>
            </a:r>
            <a:r>
              <a:rPr lang="cs-CZ" dirty="0"/>
              <a:t> </a:t>
            </a:r>
            <a:r>
              <a:rPr lang="cs-CZ" dirty="0" err="1"/>
              <a:t>of</a:t>
            </a:r>
            <a:r>
              <a:rPr lang="cs-CZ" dirty="0"/>
              <a:t> </a:t>
            </a:r>
            <a:r>
              <a:rPr lang="cs-CZ" dirty="0" err="1"/>
              <a:t>regulated</a:t>
            </a:r>
            <a:r>
              <a:rPr lang="cs-CZ" dirty="0"/>
              <a:t> </a:t>
            </a:r>
            <a:r>
              <a:rPr lang="cs-CZ" dirty="0" err="1"/>
              <a:t>products</a:t>
            </a:r>
            <a:r>
              <a:rPr lang="cs-CZ" dirty="0"/>
              <a:t> (</a:t>
            </a:r>
            <a:r>
              <a:rPr lang="cs-CZ" dirty="0" err="1"/>
              <a:t>sectorial</a:t>
            </a:r>
            <a:r>
              <a:rPr lang="cs-CZ" dirty="0"/>
              <a:t> </a:t>
            </a:r>
            <a:r>
              <a:rPr lang="cs-CZ" dirty="0" err="1"/>
              <a:t>legislation</a:t>
            </a:r>
            <a:r>
              <a:rPr lang="cs-CZ" dirty="0"/>
              <a:t> </a:t>
            </a:r>
            <a:r>
              <a:rPr lang="cs-CZ" dirty="0" err="1"/>
              <a:t>applies</a:t>
            </a:r>
            <a:r>
              <a:rPr lang="cs-CZ" dirty="0"/>
              <a:t> – </a:t>
            </a:r>
            <a:r>
              <a:rPr lang="cs-CZ" dirty="0" err="1"/>
              <a:t>medical</a:t>
            </a:r>
            <a:r>
              <a:rPr lang="cs-CZ" dirty="0"/>
              <a:t> </a:t>
            </a:r>
            <a:r>
              <a:rPr lang="cs-CZ" dirty="0" err="1"/>
              <a:t>devices</a:t>
            </a:r>
            <a:r>
              <a:rPr lang="cs-CZ" dirty="0"/>
              <a:t>, </a:t>
            </a:r>
            <a:r>
              <a:rPr lang="cs-CZ" dirty="0" err="1"/>
              <a:t>machinery</a:t>
            </a:r>
            <a:r>
              <a:rPr lang="cs-CZ" dirty="0"/>
              <a:t>, </a:t>
            </a:r>
            <a:r>
              <a:rPr lang="cs-CZ" dirty="0" err="1"/>
              <a:t>toys</a:t>
            </a:r>
            <a:r>
              <a:rPr lang="cs-CZ" dirty="0"/>
              <a:t>…) and </a:t>
            </a:r>
            <a:r>
              <a:rPr lang="cs-CZ" dirty="0" err="1"/>
              <a:t>stand-alone</a:t>
            </a:r>
            <a:r>
              <a:rPr lang="cs-CZ" dirty="0"/>
              <a:t> AI </a:t>
            </a:r>
            <a:r>
              <a:rPr lang="cs-CZ" dirty="0" err="1"/>
              <a:t>systems</a:t>
            </a:r>
            <a:r>
              <a:rPr lang="cs-CZ" dirty="0"/>
              <a:t> – </a:t>
            </a:r>
            <a:r>
              <a:rPr lang="cs-CZ" dirty="0" err="1"/>
              <a:t>defines</a:t>
            </a:r>
            <a:r>
              <a:rPr lang="cs-CZ" dirty="0"/>
              <a:t> </a:t>
            </a:r>
            <a:r>
              <a:rPr lang="cs-CZ" dirty="0" err="1"/>
              <a:t>general</a:t>
            </a:r>
            <a:r>
              <a:rPr lang="cs-CZ" dirty="0"/>
              <a:t> </a:t>
            </a:r>
            <a:r>
              <a:rPr lang="cs-CZ" dirty="0" err="1"/>
              <a:t>areas</a:t>
            </a:r>
            <a:r>
              <a:rPr lang="cs-CZ" dirty="0"/>
              <a:t>, use </a:t>
            </a:r>
            <a:r>
              <a:rPr lang="cs-CZ" dirty="0" err="1"/>
              <a:t>cases</a:t>
            </a:r>
            <a:r>
              <a:rPr lang="cs-CZ" dirty="0"/>
              <a:t> </a:t>
            </a:r>
            <a:r>
              <a:rPr lang="cs-CZ" dirty="0" err="1"/>
              <a:t>will</a:t>
            </a:r>
            <a:r>
              <a:rPr lang="cs-CZ" dirty="0"/>
              <a:t> </a:t>
            </a:r>
            <a:r>
              <a:rPr lang="cs-CZ" dirty="0" err="1"/>
              <a:t>be</a:t>
            </a:r>
            <a:r>
              <a:rPr lang="cs-CZ" dirty="0"/>
              <a:t> </a:t>
            </a:r>
            <a:r>
              <a:rPr lang="cs-CZ" dirty="0" err="1"/>
              <a:t>updated</a:t>
            </a:r>
            <a:r>
              <a:rPr lang="cs-CZ" dirty="0"/>
              <a:t> (</a:t>
            </a:r>
            <a:r>
              <a:rPr lang="cs-CZ" dirty="0" err="1"/>
              <a:t>biometrics</a:t>
            </a:r>
            <a:r>
              <a:rPr lang="cs-CZ" dirty="0"/>
              <a:t>, </a:t>
            </a:r>
            <a:r>
              <a:rPr lang="cs-CZ" dirty="0" err="1"/>
              <a:t>critical</a:t>
            </a:r>
            <a:r>
              <a:rPr lang="cs-CZ" dirty="0"/>
              <a:t> </a:t>
            </a:r>
            <a:r>
              <a:rPr lang="cs-CZ" dirty="0" err="1"/>
              <a:t>infrastructure</a:t>
            </a:r>
            <a:r>
              <a:rPr lang="cs-CZ" dirty="0"/>
              <a:t>, </a:t>
            </a:r>
            <a:r>
              <a:rPr lang="cs-CZ" dirty="0" err="1"/>
              <a:t>education</a:t>
            </a:r>
            <a:r>
              <a:rPr lang="cs-CZ" dirty="0"/>
              <a:t>, </a:t>
            </a:r>
            <a:r>
              <a:rPr lang="cs-CZ" dirty="0" err="1"/>
              <a:t>employment</a:t>
            </a:r>
            <a:r>
              <a:rPr lang="cs-CZ" dirty="0"/>
              <a:t>…)</a:t>
            </a:r>
          </a:p>
          <a:p>
            <a:pPr lvl="1"/>
            <a:r>
              <a:rPr lang="cs-CZ" dirty="0"/>
              <a:t>Risk-management </a:t>
            </a:r>
            <a:r>
              <a:rPr lang="cs-CZ" dirty="0" err="1" smtClean="0"/>
              <a:t>system</a:t>
            </a:r>
            <a:r>
              <a:rPr lang="cs-CZ" dirty="0"/>
              <a:t>, </a:t>
            </a:r>
            <a:r>
              <a:rPr lang="cs-CZ" dirty="0" err="1" smtClean="0"/>
              <a:t>traceability</a:t>
            </a:r>
            <a:r>
              <a:rPr lang="cs-CZ" dirty="0" smtClean="0"/>
              <a:t>, </a:t>
            </a:r>
            <a:r>
              <a:rPr lang="cs-CZ" dirty="0" err="1" smtClean="0"/>
              <a:t>Classification</a:t>
            </a:r>
            <a:r>
              <a:rPr lang="cs-CZ" dirty="0" smtClean="0"/>
              <a:t> </a:t>
            </a:r>
            <a:r>
              <a:rPr lang="cs-CZ" dirty="0" err="1"/>
              <a:t>of</a:t>
            </a:r>
            <a:r>
              <a:rPr lang="cs-CZ" dirty="0"/>
              <a:t> Risk</a:t>
            </a:r>
          </a:p>
          <a:p>
            <a:pPr lvl="1"/>
            <a:r>
              <a:rPr lang="cs-CZ" dirty="0" err="1"/>
              <a:t>Requrirements</a:t>
            </a:r>
            <a:r>
              <a:rPr lang="cs-CZ" dirty="0"/>
              <a:t> </a:t>
            </a:r>
            <a:r>
              <a:rPr lang="cs-CZ" dirty="0" err="1"/>
              <a:t>for</a:t>
            </a:r>
            <a:r>
              <a:rPr lang="cs-CZ" dirty="0"/>
              <a:t> AI – do </a:t>
            </a:r>
            <a:r>
              <a:rPr lang="cs-CZ" dirty="0" err="1"/>
              <a:t>they</a:t>
            </a:r>
            <a:r>
              <a:rPr lang="cs-CZ" dirty="0"/>
              <a:t> </a:t>
            </a:r>
            <a:r>
              <a:rPr lang="cs-CZ" dirty="0" err="1"/>
              <a:t>ensure</a:t>
            </a:r>
            <a:r>
              <a:rPr lang="cs-CZ" dirty="0"/>
              <a:t> </a:t>
            </a:r>
            <a:r>
              <a:rPr lang="cs-CZ" dirty="0" err="1"/>
              <a:t>the</a:t>
            </a:r>
            <a:r>
              <a:rPr lang="cs-CZ" dirty="0"/>
              <a:t> </a:t>
            </a:r>
            <a:r>
              <a:rPr lang="cs-CZ" b="1" dirty="0"/>
              <a:t>SECURITY OF AI?</a:t>
            </a:r>
            <a:endParaRPr lang="en-US" b="1" dirty="0"/>
          </a:p>
        </p:txBody>
      </p:sp>
    </p:spTree>
    <p:extLst>
      <p:ext uri="{BB962C8B-B14F-4D97-AF65-F5344CB8AC3E}">
        <p14:creationId xmlns:p14="http://schemas.microsoft.com/office/powerpoint/2010/main" val="1535022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AI ACT and </a:t>
            </a:r>
            <a:r>
              <a:rPr lang="cs-CZ" dirty="0" err="1" smtClean="0"/>
              <a:t>Cybersecurity</a:t>
            </a:r>
            <a:r>
              <a:rPr lang="cs-CZ" dirty="0" smtClean="0"/>
              <a:t> </a:t>
            </a:r>
            <a:r>
              <a:rPr lang="cs-CZ" dirty="0" err="1" smtClean="0"/>
              <a:t>standards</a:t>
            </a:r>
            <a:endParaRPr lang="cs-CZ" dirty="0"/>
          </a:p>
        </p:txBody>
      </p:sp>
      <p:sp>
        <p:nvSpPr>
          <p:cNvPr id="3" name="Zástupný symbol pro obsah 2"/>
          <p:cNvSpPr>
            <a:spLocks noGrp="1"/>
          </p:cNvSpPr>
          <p:nvPr>
            <p:ph idx="1"/>
          </p:nvPr>
        </p:nvSpPr>
        <p:spPr>
          <a:xfrm>
            <a:off x="1154953" y="2590053"/>
            <a:ext cx="8825659" cy="3416300"/>
          </a:xfrm>
        </p:spPr>
        <p:txBody>
          <a:bodyPr/>
          <a:lstStyle/>
          <a:p>
            <a:r>
              <a:rPr lang="en-US" dirty="0"/>
              <a:t>Article 15 </a:t>
            </a:r>
            <a:r>
              <a:rPr lang="cs-CZ" dirty="0" smtClean="0"/>
              <a:t>- </a:t>
            </a:r>
            <a:r>
              <a:rPr lang="en-US" dirty="0" smtClean="0"/>
              <a:t>Accuracy</a:t>
            </a:r>
            <a:r>
              <a:rPr lang="en-US" dirty="0"/>
              <a:t>, robustness and </a:t>
            </a:r>
            <a:r>
              <a:rPr lang="en-US" dirty="0" smtClean="0"/>
              <a:t>cybersecurity</a:t>
            </a:r>
            <a:endParaRPr lang="cs-CZ" dirty="0" smtClean="0"/>
          </a:p>
          <a:p>
            <a:r>
              <a:rPr lang="cs-CZ" dirty="0" err="1" smtClean="0"/>
              <a:t>Article</a:t>
            </a:r>
            <a:r>
              <a:rPr lang="cs-CZ" dirty="0" smtClean="0"/>
              <a:t> 42 – </a:t>
            </a:r>
            <a:r>
              <a:rPr lang="en-US" dirty="0"/>
              <a:t>Presumption of conformity with certain requirements</a:t>
            </a:r>
            <a:endParaRPr lang="cs-CZ" dirty="0" smtClean="0"/>
          </a:p>
          <a:p>
            <a:pPr lvl="1"/>
            <a:r>
              <a:rPr lang="en-US" dirty="0" smtClean="0"/>
              <a:t>High-risk </a:t>
            </a:r>
            <a:r>
              <a:rPr lang="en-US" dirty="0"/>
              <a:t>AI systems that have been certified or for which a statement of conformity has been issued under a cybersecurity scheme pursuant to Regulation (EU) 2019/881 of the European Parliament and of the Council </a:t>
            </a:r>
            <a:r>
              <a:rPr lang="cs-CZ" dirty="0" smtClean="0"/>
              <a:t>(</a:t>
            </a:r>
            <a:r>
              <a:rPr lang="cs-CZ" dirty="0" err="1" smtClean="0"/>
              <a:t>Cybersecurity</a:t>
            </a:r>
            <a:r>
              <a:rPr lang="cs-CZ" dirty="0" smtClean="0"/>
              <a:t> </a:t>
            </a:r>
            <a:r>
              <a:rPr lang="cs-CZ" dirty="0" err="1" smtClean="0"/>
              <a:t>Act</a:t>
            </a:r>
            <a:r>
              <a:rPr lang="cs-CZ" dirty="0" smtClean="0"/>
              <a:t>)</a:t>
            </a:r>
            <a:endParaRPr lang="cs-CZ" dirty="0"/>
          </a:p>
          <a:p>
            <a:r>
              <a:rPr lang="cs-CZ" dirty="0" err="1" smtClean="0"/>
              <a:t>Two</a:t>
            </a:r>
            <a:r>
              <a:rPr lang="cs-CZ" dirty="0" smtClean="0"/>
              <a:t> </a:t>
            </a:r>
            <a:r>
              <a:rPr lang="cs-CZ" dirty="0" err="1" smtClean="0"/>
              <a:t>issues</a:t>
            </a:r>
            <a:endParaRPr lang="cs-CZ" dirty="0"/>
          </a:p>
          <a:p>
            <a:pPr lvl="1"/>
            <a:r>
              <a:rPr lang="cs-CZ" dirty="0" smtClean="0"/>
              <a:t>No </a:t>
            </a:r>
            <a:r>
              <a:rPr lang="cs-CZ" dirty="0" err="1" smtClean="0"/>
              <a:t>specific</a:t>
            </a:r>
            <a:r>
              <a:rPr lang="cs-CZ" dirty="0" smtClean="0"/>
              <a:t> </a:t>
            </a:r>
            <a:r>
              <a:rPr lang="cs-CZ" dirty="0" err="1" smtClean="0"/>
              <a:t>rules</a:t>
            </a:r>
            <a:r>
              <a:rPr lang="cs-CZ" dirty="0" smtClean="0"/>
              <a:t> </a:t>
            </a:r>
            <a:r>
              <a:rPr lang="cs-CZ" dirty="0" err="1" smtClean="0"/>
              <a:t>for</a:t>
            </a:r>
            <a:r>
              <a:rPr lang="cs-CZ" dirty="0" smtClean="0"/>
              <a:t> </a:t>
            </a:r>
            <a:r>
              <a:rPr lang="cs-CZ" dirty="0" err="1" smtClean="0"/>
              <a:t>applying</a:t>
            </a:r>
            <a:r>
              <a:rPr lang="cs-CZ" dirty="0" smtClean="0"/>
              <a:t> </a:t>
            </a:r>
            <a:r>
              <a:rPr lang="cs-CZ" dirty="0" err="1" smtClean="0"/>
              <a:t>Cybersecurity</a:t>
            </a:r>
            <a:r>
              <a:rPr lang="cs-CZ" dirty="0" smtClean="0"/>
              <a:t> </a:t>
            </a:r>
            <a:r>
              <a:rPr lang="cs-CZ" dirty="0" err="1" smtClean="0"/>
              <a:t>standards</a:t>
            </a:r>
            <a:r>
              <a:rPr lang="cs-CZ" dirty="0" smtClean="0"/>
              <a:t> </a:t>
            </a:r>
            <a:r>
              <a:rPr lang="cs-CZ" dirty="0" err="1" smtClean="0"/>
              <a:t>is</a:t>
            </a:r>
            <a:r>
              <a:rPr lang="cs-CZ" dirty="0" smtClean="0"/>
              <a:t> set, no </a:t>
            </a:r>
            <a:r>
              <a:rPr lang="cs-CZ" dirty="0" err="1" smtClean="0"/>
              <a:t>specific</a:t>
            </a:r>
            <a:r>
              <a:rPr lang="cs-CZ" dirty="0" smtClean="0"/>
              <a:t> </a:t>
            </a:r>
            <a:r>
              <a:rPr lang="cs-CZ" dirty="0" err="1" smtClean="0"/>
              <a:t>scheme</a:t>
            </a:r>
            <a:r>
              <a:rPr lang="cs-CZ" dirty="0" smtClean="0"/>
              <a:t> </a:t>
            </a:r>
            <a:r>
              <a:rPr lang="cs-CZ" dirty="0" err="1" smtClean="0"/>
              <a:t>is</a:t>
            </a:r>
            <a:r>
              <a:rPr lang="cs-CZ" dirty="0" smtClean="0"/>
              <a:t> </a:t>
            </a:r>
            <a:r>
              <a:rPr lang="cs-CZ" dirty="0" err="1" smtClean="0"/>
              <a:t>attached</a:t>
            </a:r>
            <a:r>
              <a:rPr lang="cs-CZ" dirty="0" smtClean="0"/>
              <a:t> to </a:t>
            </a:r>
            <a:r>
              <a:rPr lang="cs-CZ" dirty="0" err="1" smtClean="0"/>
              <a:t>this</a:t>
            </a:r>
            <a:r>
              <a:rPr lang="cs-CZ" dirty="0" smtClean="0"/>
              <a:t> </a:t>
            </a:r>
            <a:r>
              <a:rPr lang="cs-CZ" dirty="0" err="1" smtClean="0"/>
              <a:t>requirement</a:t>
            </a:r>
            <a:endParaRPr lang="cs-CZ" dirty="0" smtClean="0"/>
          </a:p>
          <a:p>
            <a:pPr lvl="1"/>
            <a:r>
              <a:rPr lang="cs-CZ" dirty="0" err="1" smtClean="0"/>
              <a:t>Autonomous</a:t>
            </a:r>
            <a:r>
              <a:rPr lang="cs-CZ" dirty="0" smtClean="0"/>
              <a:t> </a:t>
            </a:r>
            <a:r>
              <a:rPr lang="cs-CZ" dirty="0" err="1" smtClean="0"/>
              <a:t>vehicles</a:t>
            </a:r>
            <a:r>
              <a:rPr lang="cs-CZ" dirty="0" smtClean="0"/>
              <a:t> are not </a:t>
            </a:r>
            <a:r>
              <a:rPr lang="cs-CZ" dirty="0" err="1" smtClean="0"/>
              <a:t>regulated</a:t>
            </a:r>
            <a:r>
              <a:rPr lang="cs-CZ" dirty="0" smtClean="0"/>
              <a:t> by </a:t>
            </a:r>
            <a:r>
              <a:rPr lang="cs-CZ" dirty="0" err="1" smtClean="0"/>
              <a:t>the</a:t>
            </a:r>
            <a:r>
              <a:rPr lang="cs-CZ" dirty="0" smtClean="0"/>
              <a:t> AI </a:t>
            </a:r>
            <a:r>
              <a:rPr lang="cs-CZ" dirty="0" err="1" smtClean="0"/>
              <a:t>Act</a:t>
            </a:r>
            <a:endParaRPr lang="en-US" dirty="0"/>
          </a:p>
        </p:txBody>
      </p:sp>
    </p:spTree>
    <p:extLst>
      <p:ext uri="{BB962C8B-B14F-4D97-AF65-F5344CB8AC3E}">
        <p14:creationId xmlns:p14="http://schemas.microsoft.com/office/powerpoint/2010/main" val="2380476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What</a:t>
            </a:r>
            <a:r>
              <a:rPr lang="cs-CZ" dirty="0" smtClean="0"/>
              <a:t> do </a:t>
            </a:r>
            <a:r>
              <a:rPr lang="cs-CZ" dirty="0" err="1" smtClean="0"/>
              <a:t>we</a:t>
            </a:r>
            <a:r>
              <a:rPr lang="cs-CZ" dirty="0" smtClean="0"/>
              <a:t> </a:t>
            </a:r>
            <a:r>
              <a:rPr lang="cs-CZ" dirty="0" err="1" smtClean="0"/>
              <a:t>need</a:t>
            </a:r>
            <a:r>
              <a:rPr lang="cs-CZ" dirty="0" smtClean="0"/>
              <a:t>?</a:t>
            </a:r>
            <a:endParaRPr lang="cs-CZ" dirty="0"/>
          </a:p>
        </p:txBody>
      </p:sp>
      <p:sp>
        <p:nvSpPr>
          <p:cNvPr id="3" name="Zástupný symbol pro obsah 2"/>
          <p:cNvSpPr>
            <a:spLocks noGrp="1"/>
          </p:cNvSpPr>
          <p:nvPr>
            <p:ph idx="1"/>
          </p:nvPr>
        </p:nvSpPr>
        <p:spPr/>
        <p:txBody>
          <a:bodyPr>
            <a:normAutofit lnSpcReduction="10000"/>
          </a:bodyPr>
          <a:lstStyle/>
          <a:p>
            <a:r>
              <a:rPr lang="en-US" dirty="0"/>
              <a:t>What is the correct performance of AI? We need a system that can periodically test the abilities of the car’s software, confirm that its abilities to perform critical driving functions are intact and that it is still compatible with other units (for example by installing issued updates</a:t>
            </a:r>
            <a:r>
              <a:rPr lang="en-US" dirty="0" smtClean="0"/>
              <a:t>)</a:t>
            </a:r>
            <a:endParaRPr lang="cs-CZ" dirty="0" smtClean="0"/>
          </a:p>
          <a:p>
            <a:r>
              <a:rPr lang="cs-CZ" dirty="0" err="1" smtClean="0"/>
              <a:t>Testing</a:t>
            </a:r>
            <a:r>
              <a:rPr lang="cs-CZ" dirty="0" smtClean="0"/>
              <a:t> </a:t>
            </a:r>
            <a:r>
              <a:rPr lang="cs-CZ" dirty="0" err="1" smtClean="0"/>
              <a:t>during</a:t>
            </a:r>
            <a:r>
              <a:rPr lang="cs-CZ" dirty="0" smtClean="0"/>
              <a:t> </a:t>
            </a:r>
            <a:r>
              <a:rPr lang="cs-CZ" dirty="0" err="1" smtClean="0"/>
              <a:t>the</a:t>
            </a:r>
            <a:r>
              <a:rPr lang="cs-CZ" dirty="0" smtClean="0"/>
              <a:t> </a:t>
            </a:r>
            <a:r>
              <a:rPr lang="cs-CZ" dirty="0" err="1" smtClean="0"/>
              <a:t>whole</a:t>
            </a:r>
            <a:r>
              <a:rPr lang="cs-CZ" dirty="0" smtClean="0"/>
              <a:t> </a:t>
            </a:r>
            <a:r>
              <a:rPr lang="cs-CZ" dirty="0" err="1" smtClean="0"/>
              <a:t>lifecycle</a:t>
            </a:r>
            <a:r>
              <a:rPr lang="cs-CZ" dirty="0" smtClean="0"/>
              <a:t> – </a:t>
            </a:r>
            <a:r>
              <a:rPr lang="cs-CZ" dirty="0" err="1" smtClean="0"/>
              <a:t>this</a:t>
            </a:r>
            <a:r>
              <a:rPr lang="cs-CZ" dirty="0" smtClean="0"/>
              <a:t> </a:t>
            </a:r>
            <a:r>
              <a:rPr lang="cs-CZ" dirty="0" err="1" smtClean="0"/>
              <a:t>is</a:t>
            </a:r>
            <a:r>
              <a:rPr lang="cs-CZ" dirty="0" smtClean="0"/>
              <a:t> </a:t>
            </a:r>
            <a:r>
              <a:rPr lang="cs-CZ" dirty="0" err="1" smtClean="0"/>
              <a:t>required</a:t>
            </a:r>
            <a:r>
              <a:rPr lang="cs-CZ" dirty="0" smtClean="0"/>
              <a:t> </a:t>
            </a:r>
            <a:r>
              <a:rPr lang="cs-CZ" dirty="0" err="1" smtClean="0"/>
              <a:t>also</a:t>
            </a:r>
            <a:r>
              <a:rPr lang="cs-CZ" dirty="0" smtClean="0"/>
              <a:t> by </a:t>
            </a:r>
            <a:r>
              <a:rPr lang="cs-CZ" dirty="0" err="1" smtClean="0"/>
              <a:t>the</a:t>
            </a:r>
            <a:r>
              <a:rPr lang="cs-CZ" dirty="0" smtClean="0"/>
              <a:t> </a:t>
            </a:r>
            <a:r>
              <a:rPr lang="cs-CZ" dirty="0" err="1" smtClean="0"/>
              <a:t>cybersecurity</a:t>
            </a:r>
            <a:r>
              <a:rPr lang="cs-CZ" dirty="0" smtClean="0"/>
              <a:t> </a:t>
            </a:r>
            <a:r>
              <a:rPr lang="cs-CZ" dirty="0" err="1" smtClean="0"/>
              <a:t>regulation</a:t>
            </a:r>
            <a:r>
              <a:rPr lang="cs-CZ" dirty="0" smtClean="0"/>
              <a:t> and </a:t>
            </a:r>
            <a:r>
              <a:rPr lang="cs-CZ" dirty="0" err="1" smtClean="0"/>
              <a:t>other</a:t>
            </a:r>
            <a:r>
              <a:rPr lang="cs-CZ" dirty="0" smtClean="0"/>
              <a:t> </a:t>
            </a:r>
            <a:r>
              <a:rPr lang="cs-CZ" dirty="0" err="1" smtClean="0"/>
              <a:t>specific</a:t>
            </a:r>
            <a:r>
              <a:rPr lang="cs-CZ" dirty="0" smtClean="0"/>
              <a:t> </a:t>
            </a:r>
            <a:r>
              <a:rPr lang="cs-CZ" dirty="0" err="1" smtClean="0"/>
              <a:t>legislations</a:t>
            </a:r>
            <a:r>
              <a:rPr lang="cs-CZ" dirty="0" smtClean="0"/>
              <a:t> (</a:t>
            </a:r>
            <a:r>
              <a:rPr lang="cs-CZ" dirty="0" err="1" smtClean="0"/>
              <a:t>f.e</a:t>
            </a:r>
            <a:r>
              <a:rPr lang="cs-CZ" dirty="0" smtClean="0"/>
              <a:t>. </a:t>
            </a:r>
            <a:r>
              <a:rPr lang="cs-CZ" dirty="0" err="1" smtClean="0"/>
              <a:t>medical</a:t>
            </a:r>
            <a:r>
              <a:rPr lang="cs-CZ" dirty="0" smtClean="0"/>
              <a:t> </a:t>
            </a:r>
            <a:r>
              <a:rPr lang="cs-CZ" dirty="0" err="1" smtClean="0"/>
              <a:t>devices</a:t>
            </a:r>
            <a:r>
              <a:rPr lang="cs-CZ" dirty="0"/>
              <a:t>)</a:t>
            </a:r>
            <a:endParaRPr lang="cs-CZ" dirty="0" smtClean="0"/>
          </a:p>
          <a:p>
            <a:pPr lvl="1"/>
            <a:r>
              <a:rPr lang="cs-CZ" b="1" dirty="0" smtClean="0"/>
              <a:t>A </a:t>
            </a:r>
            <a:r>
              <a:rPr lang="cs-CZ" b="1" dirty="0" err="1" smtClean="0"/>
              <a:t>vigilance</a:t>
            </a:r>
            <a:r>
              <a:rPr lang="cs-CZ" b="1" dirty="0" smtClean="0"/>
              <a:t> </a:t>
            </a:r>
            <a:r>
              <a:rPr lang="cs-CZ" b="1" dirty="0" err="1" smtClean="0"/>
              <a:t>system</a:t>
            </a:r>
            <a:endParaRPr lang="cs-CZ" b="1" dirty="0" smtClean="0"/>
          </a:p>
          <a:p>
            <a:r>
              <a:rPr lang="cs-CZ" dirty="0" err="1" smtClean="0"/>
              <a:t>Standardisation</a:t>
            </a:r>
            <a:r>
              <a:rPr lang="cs-CZ" dirty="0" smtClean="0"/>
              <a:t> as a </a:t>
            </a:r>
            <a:r>
              <a:rPr lang="cs-CZ" dirty="0" err="1" smtClean="0"/>
              <a:t>preventive</a:t>
            </a:r>
            <a:r>
              <a:rPr lang="cs-CZ" dirty="0" smtClean="0"/>
              <a:t> </a:t>
            </a:r>
            <a:r>
              <a:rPr lang="cs-CZ" dirty="0" err="1" smtClean="0"/>
              <a:t>measure</a:t>
            </a:r>
            <a:r>
              <a:rPr lang="cs-CZ" dirty="0" smtClean="0"/>
              <a:t> and </a:t>
            </a:r>
            <a:r>
              <a:rPr lang="cs-CZ" dirty="0" err="1" smtClean="0"/>
              <a:t>also</a:t>
            </a:r>
            <a:r>
              <a:rPr lang="cs-CZ" dirty="0" smtClean="0"/>
              <a:t> as </a:t>
            </a:r>
            <a:r>
              <a:rPr lang="cs-CZ" dirty="0" err="1" smtClean="0"/>
              <a:t>means</a:t>
            </a:r>
            <a:r>
              <a:rPr lang="cs-CZ" dirty="0" smtClean="0"/>
              <a:t> to </a:t>
            </a:r>
            <a:r>
              <a:rPr lang="cs-CZ" dirty="0" err="1" smtClean="0"/>
              <a:t>create</a:t>
            </a:r>
            <a:r>
              <a:rPr lang="cs-CZ" dirty="0" smtClean="0"/>
              <a:t> </a:t>
            </a:r>
            <a:r>
              <a:rPr lang="cs-CZ" dirty="0" err="1" smtClean="0"/>
              <a:t>tools</a:t>
            </a:r>
            <a:r>
              <a:rPr lang="cs-CZ" dirty="0" smtClean="0"/>
              <a:t> to </a:t>
            </a:r>
            <a:r>
              <a:rPr lang="cs-CZ" dirty="0" err="1" smtClean="0"/>
              <a:t>explain</a:t>
            </a:r>
            <a:r>
              <a:rPr lang="cs-CZ" dirty="0" smtClean="0"/>
              <a:t> </a:t>
            </a:r>
            <a:r>
              <a:rPr lang="cs-CZ" dirty="0" err="1" smtClean="0"/>
              <a:t>actions</a:t>
            </a:r>
            <a:r>
              <a:rPr lang="cs-CZ" dirty="0" smtClean="0"/>
              <a:t> </a:t>
            </a:r>
            <a:r>
              <a:rPr lang="cs-CZ" dirty="0" err="1" smtClean="0"/>
              <a:t>of</a:t>
            </a:r>
            <a:r>
              <a:rPr lang="cs-CZ" dirty="0" smtClean="0"/>
              <a:t> AI – </a:t>
            </a:r>
            <a:r>
              <a:rPr lang="cs-CZ" dirty="0" err="1" smtClean="0"/>
              <a:t>allows</a:t>
            </a:r>
            <a:r>
              <a:rPr lang="cs-CZ" dirty="0" smtClean="0"/>
              <a:t> </a:t>
            </a:r>
            <a:r>
              <a:rPr lang="cs-CZ" dirty="0" err="1" smtClean="0"/>
              <a:t>subsequent</a:t>
            </a:r>
            <a:r>
              <a:rPr lang="cs-CZ" dirty="0" smtClean="0"/>
              <a:t> </a:t>
            </a:r>
            <a:r>
              <a:rPr lang="cs-CZ" dirty="0" err="1" smtClean="0"/>
              <a:t>analysis</a:t>
            </a:r>
            <a:r>
              <a:rPr lang="cs-CZ" dirty="0" smtClean="0"/>
              <a:t> </a:t>
            </a:r>
            <a:r>
              <a:rPr lang="cs-CZ" dirty="0" err="1" smtClean="0"/>
              <a:t>of</a:t>
            </a:r>
            <a:r>
              <a:rPr lang="cs-CZ" dirty="0" smtClean="0"/>
              <a:t> </a:t>
            </a:r>
            <a:r>
              <a:rPr lang="cs-CZ" dirty="0" err="1" smtClean="0"/>
              <a:t>the</a:t>
            </a:r>
            <a:r>
              <a:rPr lang="cs-CZ" dirty="0" smtClean="0"/>
              <a:t> </a:t>
            </a:r>
            <a:r>
              <a:rPr lang="cs-CZ" dirty="0" err="1" smtClean="0"/>
              <a:t>conduct</a:t>
            </a:r>
            <a:r>
              <a:rPr lang="cs-CZ" dirty="0" smtClean="0"/>
              <a:t> </a:t>
            </a:r>
            <a:r>
              <a:rPr lang="cs-CZ" dirty="0" err="1" smtClean="0"/>
              <a:t>of</a:t>
            </a:r>
            <a:r>
              <a:rPr lang="cs-CZ" dirty="0" smtClean="0"/>
              <a:t> AI</a:t>
            </a:r>
          </a:p>
          <a:p>
            <a:r>
              <a:rPr lang="cs-CZ" dirty="0" err="1" smtClean="0"/>
              <a:t>Bodies</a:t>
            </a:r>
            <a:r>
              <a:rPr lang="cs-CZ" dirty="0" smtClean="0"/>
              <a:t> </a:t>
            </a:r>
            <a:r>
              <a:rPr lang="cs-CZ" dirty="0" err="1" smtClean="0"/>
              <a:t>that</a:t>
            </a:r>
            <a:r>
              <a:rPr lang="cs-CZ" dirty="0" smtClean="0"/>
              <a:t> are </a:t>
            </a:r>
            <a:r>
              <a:rPr lang="cs-CZ" dirty="0" err="1" smtClean="0"/>
              <a:t>able</a:t>
            </a:r>
            <a:r>
              <a:rPr lang="cs-CZ" dirty="0" smtClean="0"/>
              <a:t> to </a:t>
            </a:r>
            <a:r>
              <a:rPr lang="cs-CZ" dirty="0" err="1" smtClean="0"/>
              <a:t>certify</a:t>
            </a:r>
            <a:r>
              <a:rPr lang="cs-CZ" dirty="0" smtClean="0"/>
              <a:t> and </a:t>
            </a:r>
            <a:r>
              <a:rPr lang="cs-CZ" dirty="0" err="1" smtClean="0"/>
              <a:t>assess</a:t>
            </a:r>
            <a:r>
              <a:rPr lang="cs-CZ" dirty="0" smtClean="0"/>
              <a:t> </a:t>
            </a:r>
            <a:r>
              <a:rPr lang="cs-CZ" dirty="0" err="1" smtClean="0"/>
              <a:t>conformity</a:t>
            </a:r>
            <a:r>
              <a:rPr lang="cs-CZ" dirty="0" smtClean="0"/>
              <a:t> </a:t>
            </a:r>
            <a:r>
              <a:rPr lang="cs-CZ" dirty="0" err="1" smtClean="0"/>
              <a:t>of</a:t>
            </a:r>
            <a:r>
              <a:rPr lang="cs-CZ" dirty="0" smtClean="0"/>
              <a:t> such </a:t>
            </a:r>
            <a:r>
              <a:rPr lang="cs-CZ" dirty="0" err="1" smtClean="0"/>
              <a:t>products</a:t>
            </a:r>
            <a:endParaRPr lang="cs-CZ" dirty="0" smtClean="0"/>
          </a:p>
        </p:txBody>
      </p:sp>
    </p:spTree>
    <p:extLst>
      <p:ext uri="{BB962C8B-B14F-4D97-AF65-F5344CB8AC3E}">
        <p14:creationId xmlns:p14="http://schemas.microsoft.com/office/powerpoint/2010/main" val="2266521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1C562E-6F62-40F3-9E56-B43DD1DC5826}"/>
              </a:ext>
            </a:extLst>
          </p:cNvPr>
          <p:cNvSpPr>
            <a:spLocks noGrp="1"/>
          </p:cNvSpPr>
          <p:nvPr>
            <p:ph type="title"/>
          </p:nvPr>
        </p:nvSpPr>
        <p:spPr/>
        <p:txBody>
          <a:bodyPr/>
          <a:lstStyle/>
          <a:p>
            <a:pPr algn="ctr"/>
            <a:r>
              <a:rPr lang="en-GB" dirty="0"/>
              <a:t>Thank you for your attention!</a:t>
            </a:r>
          </a:p>
        </p:txBody>
      </p:sp>
      <p:pic>
        <p:nvPicPr>
          <p:cNvPr id="5" name="Zástupný symbol pro obsah 4">
            <a:extLst>
              <a:ext uri="{FF2B5EF4-FFF2-40B4-BE49-F238E27FC236}">
                <a16:creationId xmlns:a16="http://schemas.microsoft.com/office/drawing/2014/main" id="{1EAFA50E-F7C4-4F89-8F7F-87666D29FAEA}"/>
              </a:ext>
            </a:extLst>
          </p:cNvPr>
          <p:cNvPicPr>
            <a:picLocks noGrp="1" noChangeAspect="1"/>
          </p:cNvPicPr>
          <p:nvPr>
            <p:ph idx="1"/>
          </p:nvPr>
        </p:nvPicPr>
        <p:blipFill>
          <a:blip r:embed="rId2"/>
          <a:stretch>
            <a:fillRect/>
          </a:stretch>
        </p:blipFill>
        <p:spPr>
          <a:xfrm>
            <a:off x="2529681" y="2787650"/>
            <a:ext cx="6076950" cy="3048000"/>
          </a:xfrm>
        </p:spPr>
      </p:pic>
      <p:sp>
        <p:nvSpPr>
          <p:cNvPr id="6" name="TextovéPole 5">
            <a:extLst>
              <a:ext uri="{FF2B5EF4-FFF2-40B4-BE49-F238E27FC236}">
                <a16:creationId xmlns:a16="http://schemas.microsoft.com/office/drawing/2014/main" id="{E3AEFC99-6FCA-46EF-84CF-298EB0B9C9B2}"/>
              </a:ext>
            </a:extLst>
          </p:cNvPr>
          <p:cNvSpPr txBox="1"/>
          <p:nvPr/>
        </p:nvSpPr>
        <p:spPr>
          <a:xfrm>
            <a:off x="6867525" y="5650984"/>
            <a:ext cx="1739106" cy="369332"/>
          </a:xfrm>
          <a:prstGeom prst="rect">
            <a:avLst/>
          </a:prstGeom>
          <a:noFill/>
        </p:spPr>
        <p:txBody>
          <a:bodyPr wrap="square" rtlCol="0">
            <a:spAutoFit/>
          </a:bodyPr>
          <a:lstStyle/>
          <a:p>
            <a:r>
              <a:rPr lang="cs-CZ" dirty="0" err="1"/>
              <a:t>The</a:t>
            </a:r>
            <a:r>
              <a:rPr lang="cs-CZ" dirty="0"/>
              <a:t> </a:t>
            </a:r>
            <a:r>
              <a:rPr lang="cs-CZ" dirty="0" err="1"/>
              <a:t>Oatmeal</a:t>
            </a:r>
            <a:endParaRPr lang="en-GB" dirty="0"/>
          </a:p>
        </p:txBody>
      </p:sp>
    </p:spTree>
    <p:extLst>
      <p:ext uri="{BB962C8B-B14F-4D97-AF65-F5344CB8AC3E}">
        <p14:creationId xmlns:p14="http://schemas.microsoft.com/office/powerpoint/2010/main" val="2476669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3C698F-3802-419A-B737-E826C12A1D7E}"/>
              </a:ext>
            </a:extLst>
          </p:cNvPr>
          <p:cNvSpPr>
            <a:spLocks noGrp="1"/>
          </p:cNvSpPr>
          <p:nvPr>
            <p:ph type="title"/>
          </p:nvPr>
        </p:nvSpPr>
        <p:spPr/>
        <p:txBody>
          <a:bodyPr/>
          <a:lstStyle/>
          <a:p>
            <a:r>
              <a:rPr lang="en-GB" dirty="0"/>
              <a:t>Technical Standards &amp; Product Safety</a:t>
            </a:r>
          </a:p>
        </p:txBody>
      </p:sp>
      <p:sp>
        <p:nvSpPr>
          <p:cNvPr id="3" name="Zástupný symbol pro obsah 2">
            <a:extLst>
              <a:ext uri="{FF2B5EF4-FFF2-40B4-BE49-F238E27FC236}">
                <a16:creationId xmlns:a16="http://schemas.microsoft.com/office/drawing/2014/main" id="{D5D31005-20E7-423D-A121-7CA0F4DC9192}"/>
              </a:ext>
            </a:extLst>
          </p:cNvPr>
          <p:cNvSpPr>
            <a:spLocks noGrp="1"/>
          </p:cNvSpPr>
          <p:nvPr>
            <p:ph idx="1"/>
          </p:nvPr>
        </p:nvSpPr>
        <p:spPr>
          <a:xfrm>
            <a:off x="1154954" y="2514723"/>
            <a:ext cx="8825659" cy="3819402"/>
          </a:xfrm>
        </p:spPr>
        <p:txBody>
          <a:bodyPr>
            <a:normAutofit/>
          </a:bodyPr>
          <a:lstStyle/>
          <a:p>
            <a:r>
              <a:rPr lang="cs-CZ" dirty="0" smtClean="0"/>
              <a:t>Part </a:t>
            </a:r>
            <a:r>
              <a:rPr lang="cs-CZ" dirty="0" err="1"/>
              <a:t>of</a:t>
            </a:r>
            <a:r>
              <a:rPr lang="cs-CZ" dirty="0"/>
              <a:t> </a:t>
            </a:r>
            <a:r>
              <a:rPr lang="cs-CZ" b="1" dirty="0" err="1"/>
              <a:t>preventive</a:t>
            </a:r>
            <a:r>
              <a:rPr lang="cs-CZ" b="1" dirty="0"/>
              <a:t> </a:t>
            </a:r>
            <a:r>
              <a:rPr lang="cs-CZ" b="1" dirty="0" err="1"/>
              <a:t>liability</a:t>
            </a:r>
            <a:r>
              <a:rPr lang="cs-CZ" b="1" dirty="0"/>
              <a:t> </a:t>
            </a:r>
            <a:r>
              <a:rPr lang="cs-CZ" dirty="0" err="1"/>
              <a:t>concept</a:t>
            </a:r>
            <a:endParaRPr lang="cs-CZ" dirty="0"/>
          </a:p>
          <a:p>
            <a:r>
              <a:rPr lang="cs-CZ" dirty="0" err="1"/>
              <a:t>Way</a:t>
            </a:r>
            <a:r>
              <a:rPr lang="cs-CZ" dirty="0"/>
              <a:t> </a:t>
            </a:r>
            <a:r>
              <a:rPr lang="cs-CZ" dirty="0" err="1"/>
              <a:t>of</a:t>
            </a:r>
            <a:r>
              <a:rPr lang="cs-CZ" dirty="0"/>
              <a:t> </a:t>
            </a:r>
            <a:r>
              <a:rPr lang="cs-CZ" dirty="0" err="1"/>
              <a:t>ensuring</a:t>
            </a:r>
            <a:r>
              <a:rPr lang="cs-CZ" dirty="0"/>
              <a:t> </a:t>
            </a:r>
            <a:r>
              <a:rPr lang="cs-CZ" b="1" dirty="0" err="1"/>
              <a:t>product</a:t>
            </a:r>
            <a:r>
              <a:rPr lang="cs-CZ" b="1" dirty="0"/>
              <a:t> </a:t>
            </a:r>
            <a:r>
              <a:rPr lang="cs-CZ" b="1" dirty="0" err="1"/>
              <a:t>safety</a:t>
            </a:r>
            <a:endParaRPr lang="cs-CZ" dirty="0"/>
          </a:p>
          <a:p>
            <a:r>
              <a:rPr lang="en-GB" dirty="0"/>
              <a:t>Directive 2001/95/EC of the European Parliament and of the Council of 3 December 2001 on general product safety</a:t>
            </a:r>
            <a:endParaRPr lang="cs-CZ" dirty="0"/>
          </a:p>
          <a:p>
            <a:r>
              <a:rPr lang="cs-CZ" dirty="0" err="1"/>
              <a:t>Specific</a:t>
            </a:r>
            <a:r>
              <a:rPr lang="cs-CZ" dirty="0"/>
              <a:t> </a:t>
            </a:r>
            <a:r>
              <a:rPr lang="cs-CZ" dirty="0" err="1"/>
              <a:t>product</a:t>
            </a:r>
            <a:r>
              <a:rPr lang="cs-CZ" dirty="0"/>
              <a:t> </a:t>
            </a:r>
            <a:r>
              <a:rPr lang="cs-CZ" dirty="0" err="1"/>
              <a:t>safety</a:t>
            </a:r>
            <a:r>
              <a:rPr lang="cs-CZ" dirty="0"/>
              <a:t> </a:t>
            </a:r>
            <a:r>
              <a:rPr lang="cs-CZ" dirty="0" err="1"/>
              <a:t>rules</a:t>
            </a:r>
            <a:r>
              <a:rPr lang="cs-CZ" dirty="0"/>
              <a:t>: </a:t>
            </a:r>
            <a:r>
              <a:rPr lang="cs-CZ" dirty="0" err="1"/>
              <a:t>dangerous</a:t>
            </a:r>
            <a:r>
              <a:rPr lang="cs-CZ" dirty="0"/>
              <a:t> </a:t>
            </a:r>
            <a:r>
              <a:rPr lang="cs-CZ" dirty="0" err="1"/>
              <a:t>goods</a:t>
            </a:r>
            <a:r>
              <a:rPr lang="cs-CZ" dirty="0"/>
              <a:t>, vulnerability </a:t>
            </a:r>
            <a:r>
              <a:rPr lang="cs-CZ" dirty="0" err="1"/>
              <a:t>of</a:t>
            </a:r>
            <a:r>
              <a:rPr lang="cs-CZ" dirty="0"/>
              <a:t> </a:t>
            </a:r>
            <a:r>
              <a:rPr lang="cs-CZ" dirty="0" err="1"/>
              <a:t>consumers</a:t>
            </a:r>
            <a:r>
              <a:rPr lang="cs-CZ" dirty="0"/>
              <a:t>, </a:t>
            </a:r>
            <a:r>
              <a:rPr lang="cs-CZ" dirty="0" err="1"/>
              <a:t>need</a:t>
            </a:r>
            <a:r>
              <a:rPr lang="cs-CZ" dirty="0"/>
              <a:t> </a:t>
            </a:r>
            <a:r>
              <a:rPr lang="cs-CZ" dirty="0" err="1"/>
              <a:t>for</a:t>
            </a:r>
            <a:r>
              <a:rPr lang="cs-CZ" dirty="0"/>
              <a:t> </a:t>
            </a:r>
            <a:r>
              <a:rPr lang="cs-CZ" dirty="0" err="1"/>
              <a:t>compatibility</a:t>
            </a:r>
            <a:endParaRPr lang="cs-CZ" dirty="0"/>
          </a:p>
          <a:p>
            <a:r>
              <a:rPr lang="cs-CZ" dirty="0" err="1"/>
              <a:t>Involvement</a:t>
            </a:r>
            <a:r>
              <a:rPr lang="cs-CZ" dirty="0"/>
              <a:t> </a:t>
            </a:r>
            <a:r>
              <a:rPr lang="cs-CZ" dirty="0" err="1"/>
              <a:t>of</a:t>
            </a:r>
            <a:r>
              <a:rPr lang="cs-CZ" dirty="0"/>
              <a:t> </a:t>
            </a:r>
            <a:r>
              <a:rPr lang="cs-CZ" dirty="0" err="1"/>
              <a:t>all</a:t>
            </a:r>
            <a:r>
              <a:rPr lang="cs-CZ" dirty="0"/>
              <a:t> </a:t>
            </a:r>
            <a:r>
              <a:rPr lang="en-US" dirty="0" smtClean="0"/>
              <a:t>parties</a:t>
            </a:r>
            <a:r>
              <a:rPr lang="cs-CZ" dirty="0" smtClean="0"/>
              <a:t> </a:t>
            </a:r>
            <a:r>
              <a:rPr lang="cs-CZ" dirty="0"/>
              <a:t>– </a:t>
            </a:r>
            <a:r>
              <a:rPr lang="cs-CZ" dirty="0" err="1"/>
              <a:t>manufacturers</a:t>
            </a:r>
            <a:r>
              <a:rPr lang="cs-CZ" dirty="0"/>
              <a:t>, </a:t>
            </a:r>
            <a:r>
              <a:rPr lang="cs-CZ" dirty="0" err="1"/>
              <a:t>distributors</a:t>
            </a:r>
            <a:r>
              <a:rPr lang="cs-CZ" dirty="0"/>
              <a:t>, </a:t>
            </a:r>
            <a:r>
              <a:rPr lang="cs-CZ" dirty="0" err="1"/>
              <a:t>users</a:t>
            </a:r>
            <a:r>
              <a:rPr lang="cs-CZ" dirty="0"/>
              <a:t>, </a:t>
            </a:r>
            <a:r>
              <a:rPr lang="cs-CZ" dirty="0" err="1" smtClean="0"/>
              <a:t>law-makers</a:t>
            </a:r>
            <a:endParaRPr lang="cs-CZ" dirty="0" smtClean="0"/>
          </a:p>
          <a:p>
            <a:r>
              <a:rPr lang="cs-CZ" dirty="0" err="1" smtClean="0"/>
              <a:t>Challenges</a:t>
            </a:r>
            <a:r>
              <a:rPr lang="cs-CZ" dirty="0" smtClean="0"/>
              <a:t> by </a:t>
            </a:r>
            <a:r>
              <a:rPr lang="cs-CZ" dirty="0" err="1" smtClean="0"/>
              <a:t>autonomous</a:t>
            </a:r>
            <a:r>
              <a:rPr lang="cs-CZ" dirty="0" smtClean="0"/>
              <a:t> </a:t>
            </a:r>
            <a:r>
              <a:rPr lang="cs-CZ" dirty="0" err="1" smtClean="0"/>
              <a:t>vehicles</a:t>
            </a:r>
            <a:r>
              <a:rPr lang="cs-CZ" dirty="0" smtClean="0"/>
              <a:t>: </a:t>
            </a:r>
            <a:r>
              <a:rPr lang="cs-CZ" dirty="0" err="1" smtClean="0"/>
              <a:t>increased</a:t>
            </a:r>
            <a:r>
              <a:rPr lang="cs-CZ" dirty="0" smtClean="0"/>
              <a:t> </a:t>
            </a:r>
            <a:r>
              <a:rPr lang="cs-CZ" dirty="0" err="1" smtClean="0"/>
              <a:t>connectivity</a:t>
            </a:r>
            <a:r>
              <a:rPr lang="cs-CZ" dirty="0" smtClean="0"/>
              <a:t>, </a:t>
            </a:r>
            <a:r>
              <a:rPr lang="cs-CZ" dirty="0" err="1" smtClean="0"/>
              <a:t>unpredictability</a:t>
            </a:r>
            <a:r>
              <a:rPr lang="cs-CZ" dirty="0" smtClean="0"/>
              <a:t>, software </a:t>
            </a:r>
            <a:r>
              <a:rPr lang="cs-CZ" dirty="0" err="1" smtClean="0"/>
              <a:t>carries</a:t>
            </a:r>
            <a:r>
              <a:rPr lang="cs-CZ" dirty="0" smtClean="0"/>
              <a:t> </a:t>
            </a:r>
            <a:r>
              <a:rPr lang="cs-CZ" dirty="0" err="1" smtClean="0"/>
              <a:t>out</a:t>
            </a:r>
            <a:r>
              <a:rPr lang="cs-CZ" dirty="0" smtClean="0"/>
              <a:t> </a:t>
            </a:r>
            <a:r>
              <a:rPr lang="en-US" dirty="0" smtClean="0"/>
              <a:t>actions</a:t>
            </a:r>
            <a:r>
              <a:rPr lang="cs-CZ" dirty="0" smtClean="0"/>
              <a:t> </a:t>
            </a:r>
            <a:r>
              <a:rPr lang="cs-CZ" dirty="0" err="1" smtClean="0"/>
              <a:t>independently</a:t>
            </a:r>
            <a:endParaRPr lang="cs-CZ" dirty="0"/>
          </a:p>
        </p:txBody>
      </p:sp>
    </p:spTree>
    <p:extLst>
      <p:ext uri="{BB962C8B-B14F-4D97-AF65-F5344CB8AC3E}">
        <p14:creationId xmlns:p14="http://schemas.microsoft.com/office/powerpoint/2010/main" val="696427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19B472-5CF0-4DB6-9480-677811D1BBC5}"/>
              </a:ext>
            </a:extLst>
          </p:cNvPr>
          <p:cNvSpPr>
            <a:spLocks noGrp="1"/>
          </p:cNvSpPr>
          <p:nvPr>
            <p:ph type="title"/>
          </p:nvPr>
        </p:nvSpPr>
        <p:spPr/>
        <p:txBody>
          <a:bodyPr/>
          <a:lstStyle/>
          <a:p>
            <a:r>
              <a:rPr lang="cs-CZ" dirty="0"/>
              <a:t>Terminology</a:t>
            </a:r>
            <a:endParaRPr lang="en-US" dirty="0"/>
          </a:p>
        </p:txBody>
      </p:sp>
      <p:sp>
        <p:nvSpPr>
          <p:cNvPr id="3" name="Zástupný obsah 2">
            <a:extLst>
              <a:ext uri="{FF2B5EF4-FFF2-40B4-BE49-F238E27FC236}">
                <a16:creationId xmlns:a16="http://schemas.microsoft.com/office/drawing/2014/main" id="{F75D56D7-6096-46C5-865E-9E1E7D84EF2B}"/>
              </a:ext>
            </a:extLst>
          </p:cNvPr>
          <p:cNvSpPr>
            <a:spLocks noGrp="1"/>
          </p:cNvSpPr>
          <p:nvPr>
            <p:ph idx="1"/>
          </p:nvPr>
        </p:nvSpPr>
        <p:spPr/>
        <p:txBody>
          <a:bodyPr/>
          <a:lstStyle/>
          <a:p>
            <a:r>
              <a:rPr lang="en-GB" dirty="0"/>
              <a:t>T</a:t>
            </a:r>
            <a:r>
              <a:rPr lang="cs-CZ" dirty="0" err="1"/>
              <a:t>echnical</a:t>
            </a:r>
            <a:r>
              <a:rPr lang="cs-CZ" dirty="0"/>
              <a:t> </a:t>
            </a:r>
            <a:r>
              <a:rPr lang="cs-CZ" dirty="0" err="1"/>
              <a:t>standards</a:t>
            </a:r>
            <a:r>
              <a:rPr lang="cs-CZ" dirty="0"/>
              <a:t> – </a:t>
            </a:r>
            <a:r>
              <a:rPr lang="cs-CZ" b="1" dirty="0" err="1"/>
              <a:t>description</a:t>
            </a:r>
            <a:r>
              <a:rPr lang="cs-CZ" b="1" dirty="0"/>
              <a:t> </a:t>
            </a:r>
            <a:r>
              <a:rPr lang="cs-CZ" b="1" dirty="0" err="1"/>
              <a:t>of</a:t>
            </a:r>
            <a:r>
              <a:rPr lang="cs-CZ" b="1" dirty="0"/>
              <a:t> a </a:t>
            </a:r>
            <a:r>
              <a:rPr lang="cs-CZ" b="1" dirty="0" err="1"/>
              <a:t>product</a:t>
            </a:r>
            <a:r>
              <a:rPr lang="cs-CZ" b="1" dirty="0"/>
              <a:t> </a:t>
            </a:r>
            <a:r>
              <a:rPr lang="cs-CZ" b="1" dirty="0" err="1"/>
              <a:t>from</a:t>
            </a:r>
            <a:r>
              <a:rPr lang="cs-CZ" b="1" dirty="0"/>
              <a:t> a </a:t>
            </a:r>
            <a:r>
              <a:rPr lang="cs-CZ" b="1" dirty="0" err="1"/>
              <a:t>technical</a:t>
            </a:r>
            <a:r>
              <a:rPr lang="cs-CZ" b="1" dirty="0"/>
              <a:t> </a:t>
            </a:r>
            <a:r>
              <a:rPr lang="cs-CZ" b="1" dirty="0" err="1"/>
              <a:t>perspective</a:t>
            </a:r>
            <a:r>
              <a:rPr lang="cs-CZ" b="1" dirty="0"/>
              <a:t>, </a:t>
            </a:r>
            <a:r>
              <a:rPr lang="cs-CZ" b="1" dirty="0" err="1"/>
              <a:t>construction</a:t>
            </a:r>
            <a:r>
              <a:rPr lang="cs-CZ" b="1" dirty="0"/>
              <a:t>, </a:t>
            </a:r>
            <a:r>
              <a:rPr lang="cs-CZ" b="1" dirty="0" err="1"/>
              <a:t>materials</a:t>
            </a:r>
            <a:r>
              <a:rPr lang="cs-CZ" b="1" dirty="0"/>
              <a:t> and </a:t>
            </a:r>
            <a:r>
              <a:rPr lang="cs-CZ" b="1" dirty="0" err="1"/>
              <a:t>other</a:t>
            </a:r>
            <a:r>
              <a:rPr lang="cs-CZ" b="1" dirty="0"/>
              <a:t> </a:t>
            </a:r>
            <a:r>
              <a:rPr lang="cs-CZ" b="1" dirty="0" err="1"/>
              <a:t>criteria</a:t>
            </a:r>
            <a:r>
              <a:rPr lang="cs-CZ" b="1" dirty="0"/>
              <a:t> </a:t>
            </a:r>
          </a:p>
          <a:p>
            <a:r>
              <a:rPr lang="cs-CZ" dirty="0" err="1"/>
              <a:t>Certification</a:t>
            </a:r>
            <a:r>
              <a:rPr lang="cs-CZ" dirty="0"/>
              <a:t> – </a:t>
            </a:r>
            <a:r>
              <a:rPr lang="cs-CZ" dirty="0" err="1"/>
              <a:t>when</a:t>
            </a:r>
            <a:r>
              <a:rPr lang="cs-CZ" dirty="0"/>
              <a:t> a </a:t>
            </a:r>
            <a:r>
              <a:rPr lang="cs-CZ" dirty="0" err="1"/>
              <a:t>product</a:t>
            </a:r>
            <a:r>
              <a:rPr lang="cs-CZ" dirty="0"/>
              <a:t> </a:t>
            </a:r>
            <a:r>
              <a:rPr lang="cs-CZ" dirty="0" err="1"/>
              <a:t>needs</a:t>
            </a:r>
            <a:r>
              <a:rPr lang="cs-CZ" dirty="0"/>
              <a:t> prior </a:t>
            </a:r>
            <a:r>
              <a:rPr lang="cs-CZ" dirty="0" err="1"/>
              <a:t>certification</a:t>
            </a:r>
            <a:r>
              <a:rPr lang="cs-CZ" dirty="0"/>
              <a:t> </a:t>
            </a:r>
            <a:r>
              <a:rPr lang="cs-CZ" dirty="0" err="1"/>
              <a:t>before</a:t>
            </a:r>
            <a:r>
              <a:rPr lang="cs-CZ" dirty="0"/>
              <a:t> </a:t>
            </a:r>
            <a:r>
              <a:rPr lang="cs-CZ" dirty="0" err="1"/>
              <a:t>it</a:t>
            </a:r>
            <a:r>
              <a:rPr lang="cs-CZ" dirty="0"/>
              <a:t> </a:t>
            </a:r>
            <a:r>
              <a:rPr lang="cs-CZ" dirty="0" err="1"/>
              <a:t>can</a:t>
            </a:r>
            <a:r>
              <a:rPr lang="cs-CZ" dirty="0"/>
              <a:t> </a:t>
            </a:r>
            <a:r>
              <a:rPr lang="cs-CZ" dirty="0" err="1"/>
              <a:t>be</a:t>
            </a:r>
            <a:r>
              <a:rPr lang="cs-CZ" dirty="0"/>
              <a:t> </a:t>
            </a:r>
            <a:r>
              <a:rPr lang="cs-CZ" dirty="0" err="1"/>
              <a:t>available</a:t>
            </a:r>
            <a:r>
              <a:rPr lang="cs-CZ" dirty="0"/>
              <a:t> on </a:t>
            </a:r>
            <a:r>
              <a:rPr lang="cs-CZ" dirty="0" err="1"/>
              <a:t>the</a:t>
            </a:r>
            <a:r>
              <a:rPr lang="cs-CZ" dirty="0"/>
              <a:t> market – </a:t>
            </a:r>
            <a:r>
              <a:rPr lang="cs-CZ" dirty="0" err="1"/>
              <a:t>mandatory</a:t>
            </a:r>
            <a:r>
              <a:rPr lang="cs-CZ" dirty="0"/>
              <a:t> </a:t>
            </a:r>
            <a:r>
              <a:rPr lang="cs-CZ" dirty="0" err="1"/>
              <a:t>standards</a:t>
            </a:r>
            <a:endParaRPr lang="cs-CZ" dirty="0"/>
          </a:p>
          <a:p>
            <a:r>
              <a:rPr lang="cs-CZ" dirty="0" err="1"/>
              <a:t>Homologation</a:t>
            </a:r>
            <a:r>
              <a:rPr lang="cs-CZ" dirty="0"/>
              <a:t>/</a:t>
            </a:r>
            <a:r>
              <a:rPr lang="cs-CZ" dirty="0" err="1"/>
              <a:t>Confirmation</a:t>
            </a:r>
            <a:r>
              <a:rPr lang="cs-CZ" dirty="0"/>
              <a:t> </a:t>
            </a:r>
            <a:r>
              <a:rPr lang="cs-CZ" dirty="0" err="1"/>
              <a:t>Assesment</a:t>
            </a:r>
            <a:r>
              <a:rPr lang="cs-CZ" dirty="0"/>
              <a:t> – </a:t>
            </a:r>
            <a:r>
              <a:rPr lang="cs-CZ" dirty="0" err="1"/>
              <a:t>Confirmation</a:t>
            </a:r>
            <a:r>
              <a:rPr lang="cs-CZ" dirty="0"/>
              <a:t> </a:t>
            </a:r>
            <a:r>
              <a:rPr lang="cs-CZ" dirty="0" err="1"/>
              <a:t>of</a:t>
            </a:r>
            <a:r>
              <a:rPr lang="cs-CZ" dirty="0"/>
              <a:t> </a:t>
            </a:r>
            <a:r>
              <a:rPr lang="cs-CZ" dirty="0" err="1"/>
              <a:t>compliance</a:t>
            </a:r>
            <a:r>
              <a:rPr lang="cs-CZ" dirty="0"/>
              <a:t> </a:t>
            </a:r>
            <a:r>
              <a:rPr lang="cs-CZ" dirty="0" err="1"/>
              <a:t>with</a:t>
            </a:r>
            <a:r>
              <a:rPr lang="cs-CZ" dirty="0"/>
              <a:t> </a:t>
            </a:r>
            <a:r>
              <a:rPr lang="cs-CZ" dirty="0" err="1"/>
              <a:t>certification</a:t>
            </a:r>
            <a:r>
              <a:rPr lang="cs-CZ" dirty="0"/>
              <a:t> </a:t>
            </a:r>
            <a:r>
              <a:rPr lang="cs-CZ" dirty="0" err="1"/>
              <a:t>through</a:t>
            </a:r>
            <a:r>
              <a:rPr lang="cs-CZ" dirty="0"/>
              <a:t> testing</a:t>
            </a:r>
          </a:p>
          <a:p>
            <a:pPr lvl="1"/>
            <a:r>
              <a:rPr lang="cs-CZ" dirty="0"/>
              <a:t>Motor and </a:t>
            </a:r>
            <a:r>
              <a:rPr lang="cs-CZ" dirty="0" err="1"/>
              <a:t>aerial</a:t>
            </a:r>
            <a:r>
              <a:rPr lang="cs-CZ" dirty="0"/>
              <a:t> </a:t>
            </a:r>
            <a:r>
              <a:rPr lang="cs-CZ" dirty="0" err="1"/>
              <a:t>vehicles</a:t>
            </a:r>
            <a:r>
              <a:rPr lang="cs-CZ" dirty="0"/>
              <a:t> – </a:t>
            </a:r>
            <a:r>
              <a:rPr lang="cs-CZ" b="1" dirty="0" err="1"/>
              <a:t>each</a:t>
            </a:r>
            <a:r>
              <a:rPr lang="cs-CZ" b="1" dirty="0"/>
              <a:t> </a:t>
            </a:r>
            <a:r>
              <a:rPr lang="cs-CZ" b="1" dirty="0" err="1"/>
              <a:t>vehicle</a:t>
            </a:r>
            <a:r>
              <a:rPr lang="cs-CZ" b="1" dirty="0"/>
              <a:t>/</a:t>
            </a:r>
            <a:r>
              <a:rPr lang="cs-CZ" b="1" dirty="0" err="1"/>
              <a:t>product</a:t>
            </a:r>
            <a:r>
              <a:rPr lang="cs-CZ" b="1" dirty="0"/>
              <a:t> </a:t>
            </a:r>
            <a:r>
              <a:rPr lang="cs-CZ" b="1" dirty="0" err="1"/>
              <a:t>is</a:t>
            </a:r>
            <a:r>
              <a:rPr lang="cs-CZ" b="1" dirty="0"/>
              <a:t> </a:t>
            </a:r>
            <a:r>
              <a:rPr lang="cs-CZ" b="1" dirty="0" err="1"/>
              <a:t>regularly</a:t>
            </a:r>
            <a:r>
              <a:rPr lang="cs-CZ" b="1" dirty="0"/>
              <a:t> </a:t>
            </a:r>
            <a:r>
              <a:rPr lang="cs-CZ" b="1" dirty="0" err="1"/>
              <a:t>tested</a:t>
            </a:r>
            <a:r>
              <a:rPr lang="cs-CZ" b="1" dirty="0"/>
              <a:t> to </a:t>
            </a:r>
            <a:r>
              <a:rPr lang="cs-CZ" b="1" dirty="0" err="1"/>
              <a:t>verify</a:t>
            </a:r>
            <a:r>
              <a:rPr lang="cs-CZ" b="1" dirty="0"/>
              <a:t>, </a:t>
            </a:r>
            <a:r>
              <a:rPr lang="cs-CZ" b="1" dirty="0" err="1"/>
              <a:t>that</a:t>
            </a:r>
            <a:r>
              <a:rPr lang="cs-CZ" b="1" dirty="0"/>
              <a:t> </a:t>
            </a:r>
            <a:r>
              <a:rPr lang="cs-CZ" b="1" dirty="0" err="1"/>
              <a:t>is</a:t>
            </a:r>
            <a:r>
              <a:rPr lang="cs-CZ" b="1" dirty="0"/>
              <a:t> </a:t>
            </a:r>
            <a:r>
              <a:rPr lang="cs-CZ" b="1" dirty="0" err="1"/>
              <a:t>complies</a:t>
            </a:r>
            <a:r>
              <a:rPr lang="cs-CZ" b="1" dirty="0"/>
              <a:t> </a:t>
            </a:r>
            <a:r>
              <a:rPr lang="cs-CZ" b="1" dirty="0" err="1"/>
              <a:t>with</a:t>
            </a:r>
            <a:r>
              <a:rPr lang="cs-CZ" b="1" dirty="0"/>
              <a:t> </a:t>
            </a:r>
            <a:r>
              <a:rPr lang="cs-CZ" b="1" dirty="0" err="1"/>
              <a:t>its</a:t>
            </a:r>
            <a:r>
              <a:rPr lang="cs-CZ" b="1" dirty="0"/>
              <a:t> </a:t>
            </a:r>
            <a:r>
              <a:rPr lang="cs-CZ" b="1" dirty="0" err="1"/>
              <a:t>certification</a:t>
            </a:r>
            <a:r>
              <a:rPr lang="cs-CZ" b="1" dirty="0"/>
              <a:t> </a:t>
            </a:r>
            <a:r>
              <a:rPr lang="cs-CZ" b="1" dirty="0" err="1"/>
              <a:t>through</a:t>
            </a:r>
            <a:r>
              <a:rPr lang="cs-CZ" b="1" dirty="0"/>
              <a:t> </a:t>
            </a:r>
            <a:r>
              <a:rPr lang="cs-CZ" b="1" dirty="0" err="1"/>
              <a:t>its</a:t>
            </a:r>
            <a:r>
              <a:rPr lang="cs-CZ" b="1" dirty="0"/>
              <a:t> </a:t>
            </a:r>
            <a:r>
              <a:rPr lang="cs-CZ" b="1" dirty="0" err="1"/>
              <a:t>lifecycle</a:t>
            </a:r>
            <a:endParaRPr lang="cs-CZ" b="1" dirty="0"/>
          </a:p>
          <a:p>
            <a:pPr lvl="1"/>
            <a:r>
              <a:rPr lang="cs-CZ" dirty="0" err="1"/>
              <a:t>Example</a:t>
            </a:r>
            <a:r>
              <a:rPr lang="cs-CZ" dirty="0"/>
              <a:t>: </a:t>
            </a:r>
            <a:r>
              <a:rPr lang="cs-CZ" dirty="0" err="1"/>
              <a:t>Once</a:t>
            </a:r>
            <a:r>
              <a:rPr lang="cs-CZ" dirty="0"/>
              <a:t> a car </a:t>
            </a:r>
            <a:r>
              <a:rPr lang="cs-CZ" dirty="0" err="1"/>
              <a:t>does</a:t>
            </a:r>
            <a:r>
              <a:rPr lang="cs-CZ" dirty="0"/>
              <a:t> not </a:t>
            </a:r>
            <a:r>
              <a:rPr lang="cs-CZ" dirty="0" err="1"/>
              <a:t>comply</a:t>
            </a:r>
            <a:r>
              <a:rPr lang="cs-CZ" dirty="0"/>
              <a:t>, </a:t>
            </a:r>
            <a:r>
              <a:rPr lang="cs-CZ" dirty="0" err="1"/>
              <a:t>you</a:t>
            </a:r>
            <a:r>
              <a:rPr lang="cs-CZ" dirty="0"/>
              <a:t> </a:t>
            </a:r>
            <a:r>
              <a:rPr lang="cs-CZ" dirty="0" err="1"/>
              <a:t>must</a:t>
            </a:r>
            <a:r>
              <a:rPr lang="cs-CZ" dirty="0"/>
              <a:t> not use </a:t>
            </a:r>
            <a:r>
              <a:rPr lang="cs-CZ" dirty="0" err="1"/>
              <a:t>it</a:t>
            </a:r>
            <a:r>
              <a:rPr lang="cs-CZ" dirty="0"/>
              <a:t> </a:t>
            </a:r>
            <a:r>
              <a:rPr lang="cs-CZ" dirty="0" err="1"/>
              <a:t>anymore</a:t>
            </a:r>
            <a:endParaRPr lang="cs-CZ" dirty="0"/>
          </a:p>
          <a:p>
            <a:endParaRPr lang="en-US" dirty="0"/>
          </a:p>
        </p:txBody>
      </p:sp>
    </p:spTree>
    <p:extLst>
      <p:ext uri="{BB962C8B-B14F-4D97-AF65-F5344CB8AC3E}">
        <p14:creationId xmlns:p14="http://schemas.microsoft.com/office/powerpoint/2010/main" val="3725751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8DF180-F944-4637-AB63-BFB1130A2F80}"/>
              </a:ext>
            </a:extLst>
          </p:cNvPr>
          <p:cNvSpPr>
            <a:spLocks noGrp="1"/>
          </p:cNvSpPr>
          <p:nvPr>
            <p:ph type="title"/>
          </p:nvPr>
        </p:nvSpPr>
        <p:spPr/>
        <p:txBody>
          <a:bodyPr/>
          <a:lstStyle/>
          <a:p>
            <a:r>
              <a:rPr lang="cs-CZ" dirty="0" err="1"/>
              <a:t>Technical</a:t>
            </a:r>
            <a:r>
              <a:rPr lang="cs-CZ" dirty="0"/>
              <a:t> </a:t>
            </a:r>
            <a:r>
              <a:rPr lang="cs-CZ" dirty="0" err="1"/>
              <a:t>Standards</a:t>
            </a:r>
            <a:endParaRPr lang="en-GB" dirty="0"/>
          </a:p>
        </p:txBody>
      </p:sp>
      <p:sp>
        <p:nvSpPr>
          <p:cNvPr id="3" name="Zástupný symbol pro obsah 2">
            <a:extLst>
              <a:ext uri="{FF2B5EF4-FFF2-40B4-BE49-F238E27FC236}">
                <a16:creationId xmlns:a16="http://schemas.microsoft.com/office/drawing/2014/main" id="{6F8E7C39-1FF2-4DB5-BECF-D0B4B334EA0A}"/>
              </a:ext>
            </a:extLst>
          </p:cNvPr>
          <p:cNvSpPr>
            <a:spLocks noGrp="1"/>
          </p:cNvSpPr>
          <p:nvPr>
            <p:ph idx="1"/>
          </p:nvPr>
        </p:nvSpPr>
        <p:spPr>
          <a:xfrm>
            <a:off x="1154954" y="2603500"/>
            <a:ext cx="8825659" cy="3593114"/>
          </a:xfrm>
        </p:spPr>
        <p:txBody>
          <a:bodyPr>
            <a:normAutofit/>
          </a:bodyPr>
          <a:lstStyle/>
          <a:p>
            <a:r>
              <a:rPr lang="cs-CZ" dirty="0" err="1"/>
              <a:t>Although</a:t>
            </a:r>
            <a:r>
              <a:rPr lang="cs-CZ" dirty="0"/>
              <a:t> normative, do not </a:t>
            </a:r>
            <a:r>
              <a:rPr lang="cs-CZ" dirty="0" err="1"/>
              <a:t>have</a:t>
            </a:r>
            <a:r>
              <a:rPr lang="cs-CZ" dirty="0"/>
              <a:t> </a:t>
            </a:r>
            <a:r>
              <a:rPr lang="cs-CZ" dirty="0" err="1"/>
              <a:t>legal</a:t>
            </a:r>
            <a:r>
              <a:rPr lang="cs-CZ" dirty="0"/>
              <a:t> </a:t>
            </a:r>
            <a:r>
              <a:rPr lang="cs-CZ" dirty="0" err="1"/>
              <a:t>nature</a:t>
            </a:r>
            <a:endParaRPr lang="cs-CZ" dirty="0"/>
          </a:p>
          <a:p>
            <a:r>
              <a:rPr lang="cs-CZ" dirty="0" err="1"/>
              <a:t>Recommendation</a:t>
            </a:r>
            <a:r>
              <a:rPr lang="cs-CZ" dirty="0"/>
              <a:t> </a:t>
            </a:r>
            <a:r>
              <a:rPr lang="cs-CZ" dirty="0" err="1"/>
              <a:t>for</a:t>
            </a:r>
            <a:r>
              <a:rPr lang="cs-CZ" dirty="0"/>
              <a:t> </a:t>
            </a:r>
            <a:r>
              <a:rPr lang="cs-CZ" dirty="0" err="1"/>
              <a:t>manufacturers</a:t>
            </a:r>
            <a:r>
              <a:rPr lang="cs-CZ" dirty="0"/>
              <a:t>, </a:t>
            </a:r>
            <a:r>
              <a:rPr lang="cs-CZ" dirty="0" err="1"/>
              <a:t>best</a:t>
            </a:r>
            <a:r>
              <a:rPr lang="cs-CZ" dirty="0"/>
              <a:t> </a:t>
            </a:r>
            <a:r>
              <a:rPr lang="cs-CZ" dirty="0" err="1" smtClean="0"/>
              <a:t>practice</a:t>
            </a:r>
            <a:endParaRPr lang="cs-CZ" dirty="0"/>
          </a:p>
          <a:p>
            <a:r>
              <a:rPr lang="cs-CZ" b="1" dirty="0" err="1"/>
              <a:t>Can</a:t>
            </a:r>
            <a:r>
              <a:rPr lang="cs-CZ" b="1" dirty="0"/>
              <a:t> </a:t>
            </a:r>
            <a:r>
              <a:rPr lang="cs-CZ" b="1" dirty="0" err="1"/>
              <a:t>be</a:t>
            </a:r>
            <a:r>
              <a:rPr lang="cs-CZ" b="1" dirty="0"/>
              <a:t> </a:t>
            </a:r>
            <a:r>
              <a:rPr lang="cs-CZ" b="1" dirty="0" err="1"/>
              <a:t>binding</a:t>
            </a:r>
            <a:r>
              <a:rPr lang="cs-CZ" b="1" dirty="0"/>
              <a:t>, </a:t>
            </a:r>
            <a:r>
              <a:rPr lang="cs-CZ" b="1" dirty="0" err="1"/>
              <a:t>if</a:t>
            </a:r>
            <a:r>
              <a:rPr lang="cs-CZ" b="1" dirty="0"/>
              <a:t> </a:t>
            </a:r>
            <a:r>
              <a:rPr lang="cs-CZ" b="1" dirty="0" err="1"/>
              <a:t>referenced</a:t>
            </a:r>
            <a:r>
              <a:rPr lang="cs-CZ" b="1" dirty="0"/>
              <a:t> in </a:t>
            </a:r>
            <a:r>
              <a:rPr lang="cs-CZ" b="1" dirty="0" err="1"/>
              <a:t>law</a:t>
            </a:r>
            <a:r>
              <a:rPr lang="cs-CZ" b="1" dirty="0"/>
              <a:t> – </a:t>
            </a:r>
            <a:r>
              <a:rPr lang="cs-CZ" b="1" dirty="0" err="1"/>
              <a:t>often</a:t>
            </a:r>
            <a:r>
              <a:rPr lang="cs-CZ" b="1" dirty="0"/>
              <a:t> </a:t>
            </a:r>
            <a:r>
              <a:rPr lang="cs-CZ" b="1" dirty="0" err="1"/>
              <a:t>published</a:t>
            </a:r>
            <a:r>
              <a:rPr lang="cs-CZ" b="1" dirty="0"/>
              <a:t> as </a:t>
            </a:r>
            <a:r>
              <a:rPr lang="cs-CZ" b="1" dirty="0" smtClean="0"/>
              <a:t>a </a:t>
            </a:r>
            <a:r>
              <a:rPr lang="cs-CZ" b="1" dirty="0" err="1" smtClean="0"/>
              <a:t>delegated</a:t>
            </a:r>
            <a:r>
              <a:rPr lang="cs-CZ" b="1" dirty="0" smtClean="0"/>
              <a:t> </a:t>
            </a:r>
            <a:r>
              <a:rPr lang="cs-CZ" b="1" dirty="0" err="1" smtClean="0"/>
              <a:t>act</a:t>
            </a:r>
            <a:endParaRPr lang="cs-CZ" b="1" dirty="0"/>
          </a:p>
          <a:p>
            <a:r>
              <a:rPr lang="cs-CZ" dirty="0" err="1"/>
              <a:t>Involvement</a:t>
            </a:r>
            <a:r>
              <a:rPr lang="cs-CZ" dirty="0"/>
              <a:t> </a:t>
            </a:r>
            <a:r>
              <a:rPr lang="cs-CZ" dirty="0" err="1"/>
              <a:t>of</a:t>
            </a:r>
            <a:r>
              <a:rPr lang="cs-CZ" dirty="0"/>
              <a:t> </a:t>
            </a:r>
            <a:r>
              <a:rPr lang="cs-CZ" dirty="0" err="1"/>
              <a:t>all</a:t>
            </a:r>
            <a:r>
              <a:rPr lang="cs-CZ" dirty="0"/>
              <a:t> </a:t>
            </a:r>
            <a:r>
              <a:rPr lang="cs-CZ" dirty="0" err="1"/>
              <a:t>parties</a:t>
            </a:r>
            <a:r>
              <a:rPr lang="cs-CZ" dirty="0"/>
              <a:t> – </a:t>
            </a:r>
            <a:r>
              <a:rPr lang="cs-CZ" dirty="0" err="1"/>
              <a:t>manufacturers</a:t>
            </a:r>
            <a:r>
              <a:rPr lang="cs-CZ" dirty="0"/>
              <a:t>, </a:t>
            </a:r>
            <a:r>
              <a:rPr lang="cs-CZ" dirty="0" err="1"/>
              <a:t>distributors</a:t>
            </a:r>
            <a:r>
              <a:rPr lang="cs-CZ" dirty="0"/>
              <a:t>, </a:t>
            </a:r>
            <a:r>
              <a:rPr lang="cs-CZ" dirty="0" err="1"/>
              <a:t>users</a:t>
            </a:r>
            <a:r>
              <a:rPr lang="cs-CZ" dirty="0"/>
              <a:t>, </a:t>
            </a:r>
            <a:r>
              <a:rPr lang="cs-CZ" dirty="0" err="1"/>
              <a:t>law-makers</a:t>
            </a:r>
            <a:endParaRPr lang="cs-CZ" dirty="0"/>
          </a:p>
          <a:p>
            <a:r>
              <a:rPr lang="cs-CZ" dirty="0" err="1"/>
              <a:t>Adopted</a:t>
            </a:r>
            <a:r>
              <a:rPr lang="cs-CZ" dirty="0"/>
              <a:t> by </a:t>
            </a:r>
            <a:r>
              <a:rPr lang="cs-CZ" dirty="0" err="1"/>
              <a:t>specialized</a:t>
            </a:r>
            <a:r>
              <a:rPr lang="cs-CZ" dirty="0"/>
              <a:t> </a:t>
            </a:r>
            <a:r>
              <a:rPr lang="cs-CZ" dirty="0" err="1" smtClean="0"/>
              <a:t>authorities</a:t>
            </a:r>
            <a:r>
              <a:rPr lang="cs-CZ" dirty="0" smtClean="0"/>
              <a:t>, </a:t>
            </a:r>
            <a:r>
              <a:rPr lang="cs-CZ" dirty="0" err="1" smtClean="0"/>
              <a:t>also</a:t>
            </a:r>
            <a:r>
              <a:rPr lang="cs-CZ" dirty="0" smtClean="0"/>
              <a:t> </a:t>
            </a:r>
            <a:r>
              <a:rPr lang="cs-CZ" dirty="0" err="1" smtClean="0"/>
              <a:t>private</a:t>
            </a:r>
            <a:r>
              <a:rPr lang="cs-CZ" dirty="0"/>
              <a:t> </a:t>
            </a:r>
            <a:r>
              <a:rPr lang="cs-CZ" dirty="0" err="1" smtClean="0"/>
              <a:t>bodies</a:t>
            </a:r>
            <a:r>
              <a:rPr lang="cs-CZ" dirty="0" smtClean="0"/>
              <a:t> (IASB, IEC, ISO, ETSI), </a:t>
            </a:r>
            <a:r>
              <a:rPr lang="cs-CZ" dirty="0" err="1" smtClean="0"/>
              <a:t>Regional</a:t>
            </a:r>
            <a:r>
              <a:rPr lang="cs-CZ" dirty="0"/>
              <a:t>, </a:t>
            </a:r>
            <a:r>
              <a:rPr lang="cs-CZ" dirty="0" err="1"/>
              <a:t>national</a:t>
            </a:r>
            <a:r>
              <a:rPr lang="cs-CZ" dirty="0"/>
              <a:t>, </a:t>
            </a:r>
            <a:r>
              <a:rPr lang="cs-CZ" dirty="0" err="1" smtClean="0"/>
              <a:t>international</a:t>
            </a:r>
            <a:r>
              <a:rPr lang="cs-CZ" dirty="0" smtClean="0"/>
              <a:t>, NIST(USA), CEN, CENELEC… (EU)</a:t>
            </a:r>
          </a:p>
          <a:p>
            <a:r>
              <a:rPr lang="cs-CZ" b="1" dirty="0" err="1" smtClean="0"/>
              <a:t>Economic</a:t>
            </a:r>
            <a:r>
              <a:rPr lang="cs-CZ" b="1" dirty="0" smtClean="0"/>
              <a:t> </a:t>
            </a:r>
            <a:r>
              <a:rPr lang="cs-CZ" b="1" dirty="0" err="1" smtClean="0"/>
              <a:t>globalisation</a:t>
            </a:r>
            <a:r>
              <a:rPr lang="cs-CZ" b="1" dirty="0" smtClean="0"/>
              <a:t> </a:t>
            </a:r>
            <a:r>
              <a:rPr lang="cs-CZ" b="1" dirty="0" err="1" smtClean="0"/>
              <a:t>leads</a:t>
            </a:r>
            <a:r>
              <a:rPr lang="cs-CZ" b="1" dirty="0" smtClean="0"/>
              <a:t> to </a:t>
            </a:r>
            <a:r>
              <a:rPr lang="cs-CZ" b="1" dirty="0" err="1" smtClean="0"/>
              <a:t>the</a:t>
            </a:r>
            <a:r>
              <a:rPr lang="cs-CZ" b="1" dirty="0" smtClean="0"/>
              <a:t> </a:t>
            </a:r>
            <a:r>
              <a:rPr lang="cs-CZ" b="1" dirty="0" err="1" smtClean="0"/>
              <a:t>demand</a:t>
            </a:r>
            <a:r>
              <a:rPr lang="cs-CZ" b="1" dirty="0" smtClean="0"/>
              <a:t> </a:t>
            </a:r>
            <a:r>
              <a:rPr lang="cs-CZ" b="1" dirty="0" err="1" smtClean="0"/>
              <a:t>of</a:t>
            </a:r>
            <a:r>
              <a:rPr lang="cs-CZ" b="1" dirty="0" smtClean="0"/>
              <a:t> </a:t>
            </a:r>
            <a:r>
              <a:rPr lang="cs-CZ" b="1" dirty="0" err="1" smtClean="0"/>
              <a:t>international</a:t>
            </a:r>
            <a:r>
              <a:rPr lang="cs-CZ" b="1" dirty="0" smtClean="0"/>
              <a:t> </a:t>
            </a:r>
            <a:r>
              <a:rPr lang="cs-CZ" b="1" dirty="0" err="1" smtClean="0"/>
              <a:t>standards</a:t>
            </a:r>
            <a:endParaRPr lang="cs-CZ" b="1" dirty="0" smtClean="0"/>
          </a:p>
          <a:p>
            <a:r>
              <a:rPr lang="cs-CZ" dirty="0" err="1" smtClean="0"/>
              <a:t>However</a:t>
            </a:r>
            <a:r>
              <a:rPr lang="cs-CZ" dirty="0"/>
              <a:t>: </a:t>
            </a:r>
            <a:r>
              <a:rPr lang="cs-CZ" dirty="0" err="1"/>
              <a:t>lack</a:t>
            </a:r>
            <a:r>
              <a:rPr lang="cs-CZ" dirty="0"/>
              <a:t> </a:t>
            </a:r>
            <a:r>
              <a:rPr lang="cs-CZ" dirty="0" err="1"/>
              <a:t>of</a:t>
            </a:r>
            <a:r>
              <a:rPr lang="cs-CZ" dirty="0"/>
              <a:t> </a:t>
            </a:r>
            <a:r>
              <a:rPr lang="cs-CZ" dirty="0" err="1"/>
              <a:t>standards</a:t>
            </a:r>
            <a:r>
              <a:rPr lang="cs-CZ" dirty="0"/>
              <a:t> </a:t>
            </a:r>
            <a:r>
              <a:rPr lang="cs-CZ" dirty="0" err="1"/>
              <a:t>for</a:t>
            </a:r>
            <a:r>
              <a:rPr lang="cs-CZ" dirty="0"/>
              <a:t> SF, </a:t>
            </a:r>
            <a:r>
              <a:rPr lang="cs-CZ" dirty="0" err="1"/>
              <a:t>new</a:t>
            </a:r>
            <a:r>
              <a:rPr lang="cs-CZ" dirty="0"/>
              <a:t> </a:t>
            </a:r>
            <a:r>
              <a:rPr lang="cs-CZ" dirty="0" err="1"/>
              <a:t>methods</a:t>
            </a:r>
            <a:r>
              <a:rPr lang="cs-CZ" dirty="0"/>
              <a:t> </a:t>
            </a:r>
            <a:r>
              <a:rPr lang="cs-CZ" dirty="0" err="1"/>
              <a:t>of</a:t>
            </a:r>
            <a:r>
              <a:rPr lang="cs-CZ" dirty="0"/>
              <a:t> </a:t>
            </a:r>
            <a:r>
              <a:rPr lang="cs-CZ" dirty="0" err="1"/>
              <a:t>testing</a:t>
            </a:r>
            <a:r>
              <a:rPr lang="cs-CZ" dirty="0"/>
              <a:t> </a:t>
            </a:r>
            <a:r>
              <a:rPr lang="cs-CZ" dirty="0" err="1"/>
              <a:t>compliance</a:t>
            </a:r>
            <a:r>
              <a:rPr lang="cs-CZ" dirty="0"/>
              <a:t> / </a:t>
            </a:r>
            <a:r>
              <a:rPr lang="cs-CZ" dirty="0" err="1"/>
              <a:t>homologation</a:t>
            </a:r>
            <a:r>
              <a:rPr lang="cs-CZ" dirty="0"/>
              <a:t> are </a:t>
            </a:r>
            <a:r>
              <a:rPr lang="cs-CZ" dirty="0" err="1"/>
              <a:t>needed</a:t>
            </a:r>
            <a:endParaRPr lang="cs-CZ" dirty="0"/>
          </a:p>
          <a:p>
            <a:endParaRPr lang="en-GB" dirty="0"/>
          </a:p>
          <a:p>
            <a:endParaRPr lang="cs-CZ" dirty="0"/>
          </a:p>
        </p:txBody>
      </p:sp>
    </p:spTree>
    <p:extLst>
      <p:ext uri="{BB962C8B-B14F-4D97-AF65-F5344CB8AC3E}">
        <p14:creationId xmlns:p14="http://schemas.microsoft.com/office/powerpoint/2010/main" val="1787601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A629F-9008-4ABC-B782-FDA95229DF18}"/>
              </a:ext>
            </a:extLst>
          </p:cNvPr>
          <p:cNvSpPr>
            <a:spLocks noGrp="1"/>
          </p:cNvSpPr>
          <p:nvPr>
            <p:ph type="title"/>
          </p:nvPr>
        </p:nvSpPr>
        <p:spPr/>
        <p:txBody>
          <a:bodyPr/>
          <a:lstStyle/>
          <a:p>
            <a:r>
              <a:rPr lang="cs-CZ" dirty="0"/>
              <a:t>Autopilot in </a:t>
            </a:r>
            <a:r>
              <a:rPr lang="cs-CZ" dirty="0" err="1"/>
              <a:t>Planes</a:t>
            </a:r>
            <a:r>
              <a:rPr lang="cs-CZ" dirty="0"/>
              <a:t> - </a:t>
            </a:r>
            <a:r>
              <a:rPr lang="cs-CZ" dirty="0" err="1"/>
              <a:t>Differences</a:t>
            </a:r>
            <a:endParaRPr lang="en-GB" dirty="0"/>
          </a:p>
        </p:txBody>
      </p:sp>
      <p:sp>
        <p:nvSpPr>
          <p:cNvPr id="3" name="Zástupný symbol pro obsah 2">
            <a:extLst>
              <a:ext uri="{FF2B5EF4-FFF2-40B4-BE49-F238E27FC236}">
                <a16:creationId xmlns:a16="http://schemas.microsoft.com/office/drawing/2014/main" id="{AC234371-D045-431F-9979-201F7139A426}"/>
              </a:ext>
            </a:extLst>
          </p:cNvPr>
          <p:cNvSpPr>
            <a:spLocks noGrp="1"/>
          </p:cNvSpPr>
          <p:nvPr>
            <p:ph idx="1"/>
          </p:nvPr>
        </p:nvSpPr>
        <p:spPr>
          <a:xfrm>
            <a:off x="1154954" y="2603500"/>
            <a:ext cx="8825659" cy="3797300"/>
          </a:xfrm>
        </p:spPr>
        <p:txBody>
          <a:bodyPr>
            <a:normAutofit lnSpcReduction="10000"/>
          </a:bodyPr>
          <a:lstStyle/>
          <a:p>
            <a:r>
              <a:rPr lang="cs-CZ" dirty="0" err="1"/>
              <a:t>Technical</a:t>
            </a:r>
            <a:r>
              <a:rPr lang="cs-CZ" dirty="0"/>
              <a:t> </a:t>
            </a:r>
            <a:r>
              <a:rPr lang="cs-CZ" dirty="0" err="1"/>
              <a:t>standards</a:t>
            </a:r>
            <a:r>
              <a:rPr lang="cs-CZ" dirty="0"/>
              <a:t> in </a:t>
            </a:r>
            <a:r>
              <a:rPr lang="cs-CZ" dirty="0" err="1"/>
              <a:t>the</a:t>
            </a:r>
            <a:r>
              <a:rPr lang="cs-CZ" dirty="0"/>
              <a:t> </a:t>
            </a:r>
            <a:r>
              <a:rPr lang="cs-CZ" dirty="0" err="1"/>
              <a:t>field</a:t>
            </a:r>
            <a:r>
              <a:rPr lang="cs-CZ" dirty="0"/>
              <a:t> </a:t>
            </a:r>
            <a:r>
              <a:rPr lang="cs-CZ" dirty="0" err="1"/>
              <a:t>of</a:t>
            </a:r>
            <a:r>
              <a:rPr lang="cs-CZ" dirty="0"/>
              <a:t> </a:t>
            </a:r>
            <a:r>
              <a:rPr lang="cs-CZ" dirty="0" err="1"/>
              <a:t>avionics</a:t>
            </a:r>
            <a:r>
              <a:rPr lang="cs-CZ" dirty="0"/>
              <a:t> - </a:t>
            </a:r>
            <a:r>
              <a:rPr lang="en-GB" dirty="0"/>
              <a:t>DO-178B, Software Considerations in Airborne Systems and Equipment Certification</a:t>
            </a:r>
            <a:endParaRPr lang="cs-CZ" dirty="0"/>
          </a:p>
          <a:p>
            <a:r>
              <a:rPr lang="cs-CZ" dirty="0"/>
              <a:t>Software in </a:t>
            </a:r>
            <a:r>
              <a:rPr lang="cs-CZ" dirty="0" err="1"/>
              <a:t>autonomous</a:t>
            </a:r>
            <a:r>
              <a:rPr lang="cs-CZ" dirty="0"/>
              <a:t> </a:t>
            </a:r>
            <a:r>
              <a:rPr lang="cs-CZ" dirty="0" err="1"/>
              <a:t>vehicles</a:t>
            </a:r>
            <a:r>
              <a:rPr lang="cs-CZ" dirty="0"/>
              <a:t> has </a:t>
            </a:r>
            <a:r>
              <a:rPr lang="cs-CZ" dirty="0" err="1"/>
              <a:t>different</a:t>
            </a:r>
            <a:r>
              <a:rPr lang="cs-CZ" dirty="0"/>
              <a:t> </a:t>
            </a:r>
            <a:r>
              <a:rPr lang="cs-CZ" dirty="0" err="1"/>
              <a:t>challenges</a:t>
            </a:r>
            <a:endParaRPr lang="cs-CZ" dirty="0"/>
          </a:p>
          <a:p>
            <a:pPr lvl="1"/>
            <a:r>
              <a:rPr lang="cs-CZ" dirty="0" err="1"/>
              <a:t>Pedestrian</a:t>
            </a:r>
            <a:r>
              <a:rPr lang="cs-CZ" dirty="0"/>
              <a:t> </a:t>
            </a:r>
            <a:r>
              <a:rPr lang="cs-CZ" dirty="0" err="1"/>
              <a:t>crossings</a:t>
            </a:r>
            <a:r>
              <a:rPr lang="cs-CZ" dirty="0"/>
              <a:t>, </a:t>
            </a:r>
            <a:r>
              <a:rPr lang="cs-CZ" dirty="0" err="1"/>
              <a:t>objects</a:t>
            </a:r>
            <a:r>
              <a:rPr lang="cs-CZ" dirty="0"/>
              <a:t> in </a:t>
            </a:r>
            <a:r>
              <a:rPr lang="cs-CZ" dirty="0" err="1"/>
              <a:t>the</a:t>
            </a:r>
            <a:r>
              <a:rPr lang="cs-CZ" dirty="0"/>
              <a:t> </a:t>
            </a:r>
            <a:r>
              <a:rPr lang="cs-CZ" dirty="0" err="1"/>
              <a:t>road</a:t>
            </a:r>
            <a:r>
              <a:rPr lang="cs-CZ" dirty="0"/>
              <a:t>, </a:t>
            </a:r>
            <a:r>
              <a:rPr lang="cs-CZ" dirty="0" err="1"/>
              <a:t>other</a:t>
            </a:r>
            <a:r>
              <a:rPr lang="cs-CZ" dirty="0"/>
              <a:t> </a:t>
            </a:r>
            <a:r>
              <a:rPr lang="cs-CZ" dirty="0" err="1"/>
              <a:t>vehicles</a:t>
            </a:r>
            <a:endParaRPr lang="cs-CZ" dirty="0"/>
          </a:p>
          <a:p>
            <a:pPr lvl="1"/>
            <a:r>
              <a:rPr lang="cs-CZ" dirty="0" err="1"/>
              <a:t>Changing</a:t>
            </a:r>
            <a:r>
              <a:rPr lang="cs-CZ" dirty="0"/>
              <a:t> </a:t>
            </a:r>
            <a:r>
              <a:rPr lang="cs-CZ" dirty="0" err="1"/>
              <a:t>traffic</a:t>
            </a:r>
            <a:r>
              <a:rPr lang="cs-CZ" dirty="0"/>
              <a:t> </a:t>
            </a:r>
            <a:r>
              <a:rPr lang="cs-CZ" dirty="0" err="1"/>
              <a:t>conditions</a:t>
            </a:r>
            <a:endParaRPr lang="cs-CZ" dirty="0"/>
          </a:p>
          <a:p>
            <a:pPr lvl="1"/>
            <a:r>
              <a:rPr lang="cs-CZ" dirty="0"/>
              <a:t>„</a:t>
            </a:r>
            <a:r>
              <a:rPr lang="cs-CZ" dirty="0" err="1"/>
              <a:t>Piloted</a:t>
            </a:r>
            <a:r>
              <a:rPr lang="cs-CZ" dirty="0"/>
              <a:t>“ by a </a:t>
            </a:r>
            <a:r>
              <a:rPr lang="cs-CZ" dirty="0" err="1"/>
              <a:t>citizen</a:t>
            </a:r>
            <a:r>
              <a:rPr lang="cs-CZ" dirty="0"/>
              <a:t>, </a:t>
            </a:r>
            <a:r>
              <a:rPr lang="cs-CZ" dirty="0" err="1"/>
              <a:t>consumer</a:t>
            </a:r>
            <a:r>
              <a:rPr lang="cs-CZ" dirty="0"/>
              <a:t>, not by a </a:t>
            </a:r>
            <a:r>
              <a:rPr lang="cs-CZ" dirty="0" err="1"/>
              <a:t>professional</a:t>
            </a:r>
            <a:endParaRPr lang="cs-CZ" dirty="0"/>
          </a:p>
          <a:p>
            <a:pPr lvl="1"/>
            <a:r>
              <a:rPr lang="cs-CZ" dirty="0" err="1"/>
              <a:t>Multitude</a:t>
            </a:r>
            <a:r>
              <a:rPr lang="cs-CZ" dirty="0"/>
              <a:t> </a:t>
            </a:r>
            <a:r>
              <a:rPr lang="cs-CZ" dirty="0" err="1"/>
              <a:t>of</a:t>
            </a:r>
            <a:r>
              <a:rPr lang="cs-CZ" dirty="0"/>
              <a:t> </a:t>
            </a:r>
            <a:r>
              <a:rPr lang="cs-CZ" dirty="0" err="1"/>
              <a:t>sensors</a:t>
            </a:r>
            <a:r>
              <a:rPr lang="cs-CZ" dirty="0"/>
              <a:t> – radar, lidar, </a:t>
            </a:r>
            <a:r>
              <a:rPr lang="cs-CZ" dirty="0" err="1"/>
              <a:t>camera</a:t>
            </a:r>
            <a:endParaRPr lang="cs-CZ" dirty="0"/>
          </a:p>
          <a:p>
            <a:pPr marL="457200" lvl="1" indent="0">
              <a:buNone/>
            </a:pPr>
            <a:endParaRPr lang="cs-CZ" dirty="0"/>
          </a:p>
          <a:p>
            <a:r>
              <a:rPr lang="en-GB" dirty="0"/>
              <a:t>MARTIN, James, et al. Certification for autonomous vehicles. </a:t>
            </a:r>
            <a:r>
              <a:rPr lang="en-GB" i="1" dirty="0" err="1"/>
              <a:t>Autom</a:t>
            </a:r>
            <a:r>
              <a:rPr lang="cs-CZ" i="1" dirty="0"/>
              <a:t>o</a:t>
            </a:r>
            <a:r>
              <a:rPr lang="en-GB" i="1" dirty="0" err="1"/>
              <a:t>tive</a:t>
            </a:r>
            <a:r>
              <a:rPr lang="en-GB" i="1" dirty="0"/>
              <a:t> Cyber-physical Systems course paper, University of North Carolina, Chapel Hill, NC, USA</a:t>
            </a:r>
            <a:r>
              <a:rPr lang="en-GB" dirty="0"/>
              <a:t>, 2015. </a:t>
            </a:r>
          </a:p>
        </p:txBody>
      </p:sp>
    </p:spTree>
    <p:extLst>
      <p:ext uri="{BB962C8B-B14F-4D97-AF65-F5344CB8AC3E}">
        <p14:creationId xmlns:p14="http://schemas.microsoft.com/office/powerpoint/2010/main" val="1607758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FE435B-ED97-43D6-B29B-D196D70660DF}"/>
              </a:ext>
            </a:extLst>
          </p:cNvPr>
          <p:cNvSpPr>
            <a:spLocks noGrp="1"/>
          </p:cNvSpPr>
          <p:nvPr>
            <p:ph type="title"/>
          </p:nvPr>
        </p:nvSpPr>
        <p:spPr/>
        <p:txBody>
          <a:bodyPr/>
          <a:lstStyle/>
          <a:p>
            <a:r>
              <a:rPr lang="cs-CZ" dirty="0"/>
              <a:t>UNECE standard no. 79</a:t>
            </a:r>
            <a:endParaRPr lang="en-GB" dirty="0"/>
          </a:p>
        </p:txBody>
      </p:sp>
      <p:sp>
        <p:nvSpPr>
          <p:cNvPr id="3" name="Zástupný symbol pro obsah 2">
            <a:extLst>
              <a:ext uri="{FF2B5EF4-FFF2-40B4-BE49-F238E27FC236}">
                <a16:creationId xmlns:a16="http://schemas.microsoft.com/office/drawing/2014/main" id="{011B4259-F98E-4340-A44A-D669E0BE8B80}"/>
              </a:ext>
            </a:extLst>
          </p:cNvPr>
          <p:cNvSpPr>
            <a:spLocks noGrp="1"/>
          </p:cNvSpPr>
          <p:nvPr>
            <p:ph idx="1"/>
          </p:nvPr>
        </p:nvSpPr>
        <p:spPr>
          <a:xfrm>
            <a:off x="1154954" y="2603499"/>
            <a:ext cx="9675803" cy="3832811"/>
          </a:xfrm>
        </p:spPr>
        <p:txBody>
          <a:bodyPr>
            <a:normAutofit lnSpcReduction="10000"/>
          </a:bodyPr>
          <a:lstStyle/>
          <a:p>
            <a:r>
              <a:rPr lang="cs-CZ" dirty="0"/>
              <a:t>S</a:t>
            </a:r>
            <a:r>
              <a:rPr lang="en-GB" dirty="0" err="1"/>
              <a:t>tandard</a:t>
            </a:r>
            <a:r>
              <a:rPr lang="en-GB" dirty="0"/>
              <a:t> of United Nations Economics Commission for Europe (“UNECE”) no. 79</a:t>
            </a:r>
            <a:r>
              <a:rPr lang="cs-CZ" dirty="0"/>
              <a:t>, </a:t>
            </a:r>
            <a:r>
              <a:rPr lang="en-GB" sz="1600" dirty="0"/>
              <a:t>the agreement concerning the adoption of uniform </a:t>
            </a:r>
            <a:r>
              <a:rPr lang="en-GB" sz="1600" b="1" dirty="0"/>
              <a:t>technical prescriptions for wheeled vehicles, equipment and parts </a:t>
            </a:r>
            <a:r>
              <a:rPr lang="en-GB" sz="1600" dirty="0"/>
              <a:t>which can be fitted to and/or be used on wheeled vehicles and the conditions for reciprocal recognition of approvals granted on the basis of these prescriptions.</a:t>
            </a:r>
            <a:endParaRPr lang="cs-CZ" sz="1600" dirty="0"/>
          </a:p>
          <a:p>
            <a:r>
              <a:rPr lang="cs-CZ" dirty="0" err="1" smtClean="0"/>
              <a:t>Exclusion</a:t>
            </a:r>
            <a:r>
              <a:rPr lang="cs-CZ" dirty="0" smtClean="0"/>
              <a:t> </a:t>
            </a:r>
            <a:r>
              <a:rPr lang="cs-CZ" dirty="0" err="1" smtClean="0"/>
              <a:t>of</a:t>
            </a:r>
            <a:r>
              <a:rPr lang="cs-CZ" dirty="0" smtClean="0"/>
              <a:t> </a:t>
            </a:r>
            <a:r>
              <a:rPr lang="cs-CZ" dirty="0" err="1" smtClean="0"/>
              <a:t>autonomous</a:t>
            </a:r>
            <a:r>
              <a:rPr lang="cs-CZ" dirty="0" smtClean="0"/>
              <a:t> </a:t>
            </a:r>
            <a:r>
              <a:rPr lang="cs-CZ" dirty="0" err="1"/>
              <a:t>steering</a:t>
            </a:r>
            <a:r>
              <a:rPr lang="cs-CZ" dirty="0"/>
              <a:t> </a:t>
            </a:r>
            <a:r>
              <a:rPr lang="cs-CZ" dirty="0" err="1"/>
              <a:t>systems</a:t>
            </a:r>
            <a:r>
              <a:rPr lang="cs-CZ" dirty="0"/>
              <a:t> (Art. 2.3.3)</a:t>
            </a:r>
          </a:p>
          <a:p>
            <a:r>
              <a:rPr lang="cs-CZ" b="1" dirty="0" err="1"/>
              <a:t>All</a:t>
            </a:r>
            <a:r>
              <a:rPr lang="cs-CZ" b="1" dirty="0"/>
              <a:t> </a:t>
            </a:r>
            <a:r>
              <a:rPr lang="cs-CZ" b="1" dirty="0" err="1"/>
              <a:t>vehicles</a:t>
            </a:r>
            <a:r>
              <a:rPr lang="cs-CZ" b="1" dirty="0"/>
              <a:t> in </a:t>
            </a:r>
            <a:r>
              <a:rPr lang="cs-CZ" b="1" dirty="0" err="1"/>
              <a:t>states</a:t>
            </a:r>
            <a:r>
              <a:rPr lang="cs-CZ" b="1" dirty="0"/>
              <a:t> </a:t>
            </a:r>
            <a:r>
              <a:rPr lang="cs-CZ" b="1" dirty="0" err="1"/>
              <a:t>under</a:t>
            </a:r>
            <a:r>
              <a:rPr lang="cs-CZ" b="1" dirty="0"/>
              <a:t> 1968 </a:t>
            </a:r>
            <a:r>
              <a:rPr lang="cs-CZ" b="1" dirty="0" err="1"/>
              <a:t>Vienna</a:t>
            </a:r>
            <a:r>
              <a:rPr lang="cs-CZ" b="1" dirty="0"/>
              <a:t> </a:t>
            </a:r>
            <a:r>
              <a:rPr lang="cs-CZ" b="1" dirty="0" err="1"/>
              <a:t>Convention</a:t>
            </a:r>
            <a:r>
              <a:rPr lang="cs-CZ" b="1" dirty="0"/>
              <a:t> on </a:t>
            </a:r>
            <a:r>
              <a:rPr lang="cs-CZ" b="1" dirty="0" err="1"/>
              <a:t>Road</a:t>
            </a:r>
            <a:r>
              <a:rPr lang="cs-CZ" b="1" dirty="0"/>
              <a:t> </a:t>
            </a:r>
            <a:r>
              <a:rPr lang="cs-CZ" b="1" dirty="0" err="1"/>
              <a:t>Traffic</a:t>
            </a:r>
            <a:r>
              <a:rPr lang="cs-CZ" b="1" dirty="0"/>
              <a:t> </a:t>
            </a:r>
            <a:r>
              <a:rPr lang="cs-CZ" b="1" dirty="0" err="1"/>
              <a:t>must</a:t>
            </a:r>
            <a:r>
              <a:rPr lang="cs-CZ" b="1" dirty="0"/>
              <a:t> </a:t>
            </a:r>
            <a:r>
              <a:rPr lang="cs-CZ" b="1" dirty="0" err="1"/>
              <a:t>comply</a:t>
            </a:r>
            <a:r>
              <a:rPr lang="cs-CZ" b="1" dirty="0"/>
              <a:t> </a:t>
            </a:r>
            <a:r>
              <a:rPr lang="cs-CZ" b="1" dirty="0" err="1"/>
              <a:t>with</a:t>
            </a:r>
            <a:r>
              <a:rPr lang="cs-CZ" b="1" dirty="0"/>
              <a:t> </a:t>
            </a:r>
            <a:r>
              <a:rPr lang="cs-CZ" b="1" dirty="0" err="1"/>
              <a:t>this</a:t>
            </a:r>
            <a:r>
              <a:rPr lang="cs-CZ" b="1" dirty="0"/>
              <a:t> standard</a:t>
            </a:r>
            <a:r>
              <a:rPr lang="cs-CZ" dirty="0"/>
              <a:t> – 78 </a:t>
            </a:r>
            <a:r>
              <a:rPr lang="cs-CZ" dirty="0" err="1"/>
              <a:t>parties</a:t>
            </a:r>
            <a:endParaRPr lang="cs-CZ" dirty="0"/>
          </a:p>
          <a:p>
            <a:r>
              <a:rPr lang="cs-CZ" u="sng" dirty="0" err="1"/>
              <a:t>Sets</a:t>
            </a:r>
            <a:r>
              <a:rPr lang="cs-CZ" u="sng" dirty="0"/>
              <a:t> </a:t>
            </a:r>
            <a:r>
              <a:rPr lang="cs-CZ" u="sng" dirty="0" err="1"/>
              <a:t>rules</a:t>
            </a:r>
            <a:r>
              <a:rPr lang="cs-CZ" u="sng" dirty="0"/>
              <a:t> </a:t>
            </a:r>
            <a:r>
              <a:rPr lang="cs-CZ" u="sng" dirty="0" err="1"/>
              <a:t>for</a:t>
            </a:r>
            <a:r>
              <a:rPr lang="cs-CZ" u="sng" dirty="0"/>
              <a:t> </a:t>
            </a:r>
            <a:r>
              <a:rPr lang="cs-CZ" u="sng" dirty="0" err="1"/>
              <a:t>homologation</a:t>
            </a:r>
            <a:r>
              <a:rPr lang="cs-CZ" u="sng" dirty="0"/>
              <a:t> </a:t>
            </a:r>
            <a:r>
              <a:rPr lang="cs-CZ" u="sng" dirty="0" err="1"/>
              <a:t>of</a:t>
            </a:r>
            <a:r>
              <a:rPr lang="cs-CZ" u="sng" dirty="0"/>
              <a:t> </a:t>
            </a:r>
            <a:r>
              <a:rPr lang="cs-CZ" u="sng" dirty="0" err="1"/>
              <a:t>vehicles</a:t>
            </a:r>
            <a:r>
              <a:rPr lang="cs-CZ" u="sng" dirty="0"/>
              <a:t> and </a:t>
            </a:r>
            <a:r>
              <a:rPr lang="cs-CZ" u="sng" dirty="0" err="1"/>
              <a:t>their</a:t>
            </a:r>
            <a:r>
              <a:rPr lang="cs-CZ" u="sng" dirty="0"/>
              <a:t> </a:t>
            </a:r>
            <a:r>
              <a:rPr lang="cs-CZ" u="sng" dirty="0" err="1"/>
              <a:t>parts</a:t>
            </a:r>
            <a:endParaRPr lang="cs-CZ" u="sng" dirty="0"/>
          </a:p>
          <a:p>
            <a:r>
              <a:rPr lang="cs-CZ" dirty="0" err="1"/>
              <a:t>Development</a:t>
            </a:r>
            <a:r>
              <a:rPr lang="cs-CZ" dirty="0"/>
              <a:t>: </a:t>
            </a:r>
          </a:p>
          <a:p>
            <a:pPr lvl="1"/>
            <a:r>
              <a:rPr lang="cs-CZ" dirty="0" err="1"/>
              <a:t>Vienna</a:t>
            </a:r>
            <a:r>
              <a:rPr lang="cs-CZ" dirty="0"/>
              <a:t> </a:t>
            </a:r>
            <a:r>
              <a:rPr lang="cs-CZ" dirty="0" err="1"/>
              <a:t>Convention</a:t>
            </a:r>
            <a:r>
              <a:rPr lang="cs-CZ" dirty="0"/>
              <a:t> </a:t>
            </a:r>
            <a:r>
              <a:rPr lang="cs-CZ" dirty="0" err="1" smtClean="0"/>
              <a:t>amended</a:t>
            </a:r>
            <a:endParaRPr lang="cs-CZ" dirty="0"/>
          </a:p>
          <a:p>
            <a:pPr lvl="1"/>
            <a:r>
              <a:rPr lang="cs-CZ" dirty="0" err="1" smtClean="0"/>
              <a:t>Resolution</a:t>
            </a:r>
            <a:r>
              <a:rPr lang="cs-CZ" dirty="0" smtClean="0"/>
              <a:t> </a:t>
            </a:r>
            <a:r>
              <a:rPr lang="cs-CZ" dirty="0"/>
              <a:t>on </a:t>
            </a:r>
            <a:r>
              <a:rPr lang="cs-CZ" dirty="0" err="1"/>
              <a:t>the</a:t>
            </a:r>
            <a:r>
              <a:rPr lang="cs-CZ" dirty="0"/>
              <a:t> </a:t>
            </a:r>
            <a:r>
              <a:rPr lang="cs-CZ" dirty="0" err="1"/>
              <a:t>Deployment</a:t>
            </a:r>
            <a:r>
              <a:rPr lang="cs-CZ" dirty="0"/>
              <a:t> </a:t>
            </a:r>
            <a:r>
              <a:rPr lang="cs-CZ" dirty="0" err="1"/>
              <a:t>of</a:t>
            </a:r>
            <a:r>
              <a:rPr lang="cs-CZ" dirty="0"/>
              <a:t> </a:t>
            </a:r>
            <a:r>
              <a:rPr lang="cs-CZ" dirty="0" err="1"/>
              <a:t>Fully</a:t>
            </a:r>
            <a:r>
              <a:rPr lang="cs-CZ" dirty="0"/>
              <a:t> and </a:t>
            </a:r>
            <a:r>
              <a:rPr lang="cs-CZ" dirty="0" err="1"/>
              <a:t>Highly</a:t>
            </a:r>
            <a:r>
              <a:rPr lang="cs-CZ" dirty="0"/>
              <a:t> </a:t>
            </a:r>
            <a:r>
              <a:rPr lang="cs-CZ" dirty="0" err="1"/>
              <a:t>Autonomous</a:t>
            </a:r>
            <a:r>
              <a:rPr lang="cs-CZ" dirty="0"/>
              <a:t> </a:t>
            </a:r>
            <a:r>
              <a:rPr lang="cs-CZ" dirty="0" err="1"/>
              <a:t>Vehicles</a:t>
            </a:r>
            <a:r>
              <a:rPr lang="cs-CZ" dirty="0"/>
              <a:t> in </a:t>
            </a:r>
            <a:r>
              <a:rPr lang="cs-CZ" dirty="0" err="1"/>
              <a:t>Road</a:t>
            </a:r>
            <a:r>
              <a:rPr lang="cs-CZ" dirty="0"/>
              <a:t> </a:t>
            </a:r>
            <a:r>
              <a:rPr lang="cs-CZ" dirty="0" err="1"/>
              <a:t>Trrafic</a:t>
            </a:r>
            <a:endParaRPr lang="en-GB" dirty="0"/>
          </a:p>
        </p:txBody>
      </p:sp>
    </p:spTree>
    <p:extLst>
      <p:ext uri="{BB962C8B-B14F-4D97-AF65-F5344CB8AC3E}">
        <p14:creationId xmlns:p14="http://schemas.microsoft.com/office/powerpoint/2010/main" val="401609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Development</a:t>
            </a:r>
            <a:r>
              <a:rPr lang="cs-CZ" dirty="0" smtClean="0"/>
              <a:t> in 2021</a:t>
            </a:r>
            <a:endParaRPr lang="cs-CZ" dirty="0"/>
          </a:p>
        </p:txBody>
      </p:sp>
      <p:sp>
        <p:nvSpPr>
          <p:cNvPr id="3" name="Zástupný symbol pro obsah 2"/>
          <p:cNvSpPr>
            <a:spLocks noGrp="1"/>
          </p:cNvSpPr>
          <p:nvPr>
            <p:ph idx="1"/>
          </p:nvPr>
        </p:nvSpPr>
        <p:spPr/>
        <p:txBody>
          <a:bodyPr/>
          <a:lstStyle/>
          <a:p>
            <a:r>
              <a:rPr lang="en-US" dirty="0"/>
              <a:t>World Forum for Harmonization of Vehicle </a:t>
            </a:r>
            <a:r>
              <a:rPr lang="en-US" dirty="0" smtClean="0"/>
              <a:t>Regulations</a:t>
            </a:r>
            <a:r>
              <a:rPr lang="cs-CZ" dirty="0" smtClean="0"/>
              <a:t> – WP.29</a:t>
            </a:r>
          </a:p>
          <a:p>
            <a:pPr lvl="1"/>
            <a:r>
              <a:rPr lang="en-US" dirty="0"/>
              <a:t>Adopted amendments to UN Regulations Nos. 79, 90, 152 and 157</a:t>
            </a:r>
            <a:endParaRPr lang="cs-CZ" dirty="0" smtClean="0"/>
          </a:p>
          <a:p>
            <a:r>
              <a:rPr lang="cs-CZ" dirty="0" err="1" smtClean="0"/>
              <a:t>Amendments</a:t>
            </a:r>
            <a:r>
              <a:rPr lang="cs-CZ" dirty="0" smtClean="0"/>
              <a:t> to </a:t>
            </a:r>
            <a:r>
              <a:rPr lang="cs-CZ" dirty="0" err="1" smtClean="0"/>
              <a:t>Vienna</a:t>
            </a:r>
            <a:r>
              <a:rPr lang="cs-CZ" dirty="0" smtClean="0"/>
              <a:t> </a:t>
            </a:r>
            <a:r>
              <a:rPr lang="cs-CZ" dirty="0" err="1" smtClean="0"/>
              <a:t>Convention</a:t>
            </a:r>
            <a:r>
              <a:rPr lang="cs-CZ" dirty="0" smtClean="0"/>
              <a:t> </a:t>
            </a:r>
            <a:r>
              <a:rPr lang="cs-CZ" dirty="0" err="1" smtClean="0"/>
              <a:t>under</a:t>
            </a:r>
            <a:r>
              <a:rPr lang="cs-CZ" dirty="0" smtClean="0"/>
              <a:t> </a:t>
            </a:r>
            <a:r>
              <a:rPr lang="cs-CZ" dirty="0" err="1" smtClean="0"/>
              <a:t>consultation</a:t>
            </a:r>
            <a:endParaRPr lang="cs-CZ" dirty="0" smtClean="0"/>
          </a:p>
          <a:p>
            <a:r>
              <a:rPr lang="cs-CZ" dirty="0" err="1" smtClean="0"/>
              <a:t>Related</a:t>
            </a:r>
            <a:r>
              <a:rPr lang="cs-CZ" dirty="0" smtClean="0"/>
              <a:t> </a:t>
            </a:r>
            <a:r>
              <a:rPr lang="cs-CZ" dirty="0" err="1" smtClean="0"/>
              <a:t>standards</a:t>
            </a:r>
            <a:r>
              <a:rPr lang="en-US" dirty="0"/>
              <a:t> entered into force </a:t>
            </a:r>
            <a:r>
              <a:rPr lang="cs-CZ" dirty="0" smtClean="0"/>
              <a:t>in</a:t>
            </a:r>
            <a:r>
              <a:rPr lang="en-US" dirty="0" smtClean="0"/>
              <a:t> 2021</a:t>
            </a:r>
            <a:endParaRPr lang="cs-CZ" dirty="0" smtClean="0"/>
          </a:p>
          <a:p>
            <a:pPr lvl="1"/>
            <a:r>
              <a:rPr lang="en-US" dirty="0"/>
              <a:t>UN Regulation No. 155 on Cyber Security and Cyber Security Management Systems </a:t>
            </a:r>
            <a:endParaRPr lang="cs-CZ" dirty="0" smtClean="0"/>
          </a:p>
          <a:p>
            <a:pPr lvl="1"/>
            <a:r>
              <a:rPr lang="en-US" dirty="0"/>
              <a:t>UN Regulation No. 156 on Software Updates and Software Updates Management Systems </a:t>
            </a:r>
            <a:endParaRPr lang="cs-CZ" dirty="0" smtClean="0"/>
          </a:p>
          <a:p>
            <a:pPr lvl="1"/>
            <a:r>
              <a:rPr lang="en-US" dirty="0"/>
              <a:t>UN Regulation No. 157 on the type approval of Automated Lane Keeping Systems (ALKS) </a:t>
            </a:r>
            <a:endParaRPr lang="cs-CZ" dirty="0"/>
          </a:p>
        </p:txBody>
      </p:sp>
    </p:spTree>
    <p:extLst>
      <p:ext uri="{BB962C8B-B14F-4D97-AF65-F5344CB8AC3E}">
        <p14:creationId xmlns:p14="http://schemas.microsoft.com/office/powerpoint/2010/main" val="1049254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The </a:t>
            </a:r>
            <a:r>
              <a:rPr lang="cs-CZ" dirty="0" err="1" smtClean="0"/>
              <a:t>content</a:t>
            </a:r>
            <a:r>
              <a:rPr lang="cs-CZ" dirty="0" smtClean="0"/>
              <a:t> </a:t>
            </a:r>
            <a:r>
              <a:rPr lang="cs-CZ" dirty="0" err="1" smtClean="0"/>
              <a:t>of</a:t>
            </a:r>
            <a:r>
              <a:rPr lang="cs-CZ" dirty="0" smtClean="0"/>
              <a:t> </a:t>
            </a:r>
            <a:r>
              <a:rPr lang="cs-CZ" dirty="0" err="1" smtClean="0"/>
              <a:t>new</a:t>
            </a:r>
            <a:r>
              <a:rPr lang="cs-CZ" dirty="0" smtClean="0"/>
              <a:t> UNECE </a:t>
            </a:r>
            <a:r>
              <a:rPr lang="cs-CZ" dirty="0" err="1" smtClean="0"/>
              <a:t>standards</a:t>
            </a:r>
            <a:endParaRPr lang="cs-CZ" dirty="0"/>
          </a:p>
        </p:txBody>
      </p:sp>
      <p:sp>
        <p:nvSpPr>
          <p:cNvPr id="3" name="Zástupný symbol pro obsah 2"/>
          <p:cNvSpPr>
            <a:spLocks noGrp="1"/>
          </p:cNvSpPr>
          <p:nvPr>
            <p:ph idx="1"/>
          </p:nvPr>
        </p:nvSpPr>
        <p:spPr/>
        <p:txBody>
          <a:bodyPr/>
          <a:lstStyle/>
          <a:p>
            <a:r>
              <a:rPr lang="en-US" dirty="0"/>
              <a:t>Managing vehicle cyber risks;</a:t>
            </a:r>
          </a:p>
          <a:p>
            <a:r>
              <a:rPr lang="en-US" dirty="0"/>
              <a:t>Securing vehicles by design to mitigate risks along the value chain;</a:t>
            </a:r>
          </a:p>
          <a:p>
            <a:r>
              <a:rPr lang="en-US" dirty="0"/>
              <a:t>Detecting and responding to security incidents across vehicle fleet;</a:t>
            </a:r>
          </a:p>
          <a:p>
            <a:r>
              <a:rPr lang="en-US" dirty="0"/>
              <a:t>Providing safe and secure software updates and ensuring vehicle safety is not compromised, introducing a legal basis for so-called “Over-the-Air” (O.T.A.) updates to on-board vehicle software</a:t>
            </a:r>
            <a:r>
              <a:rPr lang="en-US" dirty="0" smtClean="0"/>
              <a:t>.</a:t>
            </a:r>
            <a:endParaRPr lang="cs-CZ" dirty="0" smtClean="0"/>
          </a:p>
          <a:p>
            <a:endParaRPr lang="cs-CZ" dirty="0"/>
          </a:p>
          <a:p>
            <a:r>
              <a:rPr lang="cs-CZ" dirty="0" err="1" smtClean="0"/>
              <a:t>Regulation</a:t>
            </a:r>
            <a:r>
              <a:rPr lang="cs-CZ" dirty="0" smtClean="0"/>
              <a:t> </a:t>
            </a:r>
            <a:r>
              <a:rPr lang="cs-CZ" dirty="0" err="1" smtClean="0"/>
              <a:t>texts</a:t>
            </a:r>
            <a:r>
              <a:rPr lang="cs-CZ" dirty="0" smtClean="0"/>
              <a:t>: </a:t>
            </a:r>
            <a:r>
              <a:rPr lang="cs-CZ" dirty="0"/>
              <a:t>https://unece.org/sustainable-development/press/un-regulations-cybersecurity-and-software-updates-pave-way-mass-roll</a:t>
            </a:r>
            <a:endParaRPr lang="en-US" dirty="0"/>
          </a:p>
          <a:p>
            <a:endParaRPr lang="cs-CZ" dirty="0"/>
          </a:p>
        </p:txBody>
      </p:sp>
    </p:spTree>
    <p:extLst>
      <p:ext uri="{BB962C8B-B14F-4D97-AF65-F5344CB8AC3E}">
        <p14:creationId xmlns:p14="http://schemas.microsoft.com/office/powerpoint/2010/main" val="3098178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Cybersecurity</a:t>
            </a:r>
            <a:r>
              <a:rPr lang="cs-CZ" dirty="0" smtClean="0"/>
              <a:t> and AI</a:t>
            </a:r>
            <a:endParaRPr lang="cs-CZ" dirty="0"/>
          </a:p>
        </p:txBody>
      </p:sp>
      <p:sp>
        <p:nvSpPr>
          <p:cNvPr id="3" name="Zástupný symbol pro obsah 2"/>
          <p:cNvSpPr>
            <a:spLocks noGrp="1"/>
          </p:cNvSpPr>
          <p:nvPr>
            <p:ph idx="1"/>
          </p:nvPr>
        </p:nvSpPr>
        <p:spPr/>
        <p:txBody>
          <a:bodyPr>
            <a:normAutofit fontScale="92500"/>
          </a:bodyPr>
          <a:lstStyle/>
          <a:p>
            <a:r>
              <a:rPr lang="cs-CZ" dirty="0"/>
              <a:t>Role </a:t>
            </a:r>
            <a:r>
              <a:rPr lang="cs-CZ" dirty="0" err="1"/>
              <a:t>of</a:t>
            </a:r>
            <a:r>
              <a:rPr lang="cs-CZ" dirty="0"/>
              <a:t> </a:t>
            </a:r>
            <a:r>
              <a:rPr lang="cs-CZ" dirty="0" err="1"/>
              <a:t>Cybersecurity</a:t>
            </a:r>
            <a:r>
              <a:rPr lang="cs-CZ" dirty="0"/>
              <a:t> </a:t>
            </a:r>
            <a:r>
              <a:rPr lang="cs-CZ" dirty="0" err="1"/>
              <a:t>Legislation</a:t>
            </a:r>
            <a:r>
              <a:rPr lang="cs-CZ" dirty="0"/>
              <a:t> in </a:t>
            </a:r>
            <a:r>
              <a:rPr lang="cs-CZ" dirty="0" err="1"/>
              <a:t>regulating</a:t>
            </a:r>
            <a:r>
              <a:rPr lang="cs-CZ" dirty="0"/>
              <a:t> AI</a:t>
            </a:r>
          </a:p>
          <a:p>
            <a:pPr lvl="1"/>
            <a:r>
              <a:rPr lang="cs-CZ" dirty="0" err="1"/>
              <a:t>Cybersecurity</a:t>
            </a:r>
            <a:r>
              <a:rPr lang="cs-CZ" dirty="0"/>
              <a:t> – a </a:t>
            </a:r>
            <a:r>
              <a:rPr lang="cs-CZ" dirty="0" err="1"/>
              <a:t>system</a:t>
            </a:r>
            <a:r>
              <a:rPr lang="cs-CZ" dirty="0"/>
              <a:t> </a:t>
            </a:r>
            <a:r>
              <a:rPr lang="cs-CZ" dirty="0" err="1"/>
              <a:t>containing</a:t>
            </a:r>
            <a:r>
              <a:rPr lang="cs-CZ" dirty="0"/>
              <a:t> </a:t>
            </a:r>
            <a:r>
              <a:rPr lang="cs-CZ" dirty="0" err="1"/>
              <a:t>various</a:t>
            </a:r>
            <a:r>
              <a:rPr lang="cs-CZ" dirty="0"/>
              <a:t> </a:t>
            </a:r>
            <a:r>
              <a:rPr lang="cs-CZ" dirty="0" err="1"/>
              <a:t>aspects</a:t>
            </a:r>
            <a:r>
              <a:rPr lang="cs-CZ" dirty="0"/>
              <a:t> „</a:t>
            </a:r>
            <a:r>
              <a:rPr lang="cs-CZ" i="1" dirty="0" err="1"/>
              <a:t>securing</a:t>
            </a:r>
            <a:r>
              <a:rPr lang="cs-CZ" i="1" dirty="0"/>
              <a:t> </a:t>
            </a:r>
            <a:r>
              <a:rPr lang="cs-CZ" i="1" dirty="0" err="1"/>
              <a:t>security</a:t>
            </a:r>
            <a:r>
              <a:rPr lang="cs-CZ" dirty="0"/>
              <a:t>“ – part </a:t>
            </a:r>
            <a:r>
              <a:rPr lang="cs-CZ" dirty="0" err="1"/>
              <a:t>of</a:t>
            </a:r>
            <a:r>
              <a:rPr lang="cs-CZ" dirty="0"/>
              <a:t> „</a:t>
            </a:r>
            <a:r>
              <a:rPr lang="cs-CZ" dirty="0" err="1"/>
              <a:t>information</a:t>
            </a:r>
            <a:r>
              <a:rPr lang="cs-CZ" dirty="0"/>
              <a:t> </a:t>
            </a:r>
            <a:r>
              <a:rPr lang="cs-CZ" dirty="0" err="1"/>
              <a:t>security</a:t>
            </a:r>
            <a:r>
              <a:rPr lang="cs-CZ" dirty="0"/>
              <a:t>“ </a:t>
            </a:r>
            <a:r>
              <a:rPr lang="cs-CZ" dirty="0" err="1"/>
              <a:t>package</a:t>
            </a:r>
            <a:endParaRPr lang="cs-CZ" dirty="0"/>
          </a:p>
          <a:p>
            <a:pPr lvl="1"/>
            <a:r>
              <a:rPr lang="cs-CZ" dirty="0"/>
              <a:t>NIS </a:t>
            </a:r>
            <a:r>
              <a:rPr lang="cs-CZ" dirty="0" err="1"/>
              <a:t>Directive</a:t>
            </a:r>
            <a:r>
              <a:rPr lang="cs-CZ" dirty="0"/>
              <a:t>, </a:t>
            </a:r>
            <a:r>
              <a:rPr lang="cs-CZ" dirty="0" err="1"/>
              <a:t>Cybersecurity</a:t>
            </a:r>
            <a:r>
              <a:rPr lang="cs-CZ" dirty="0"/>
              <a:t> </a:t>
            </a:r>
            <a:r>
              <a:rPr lang="cs-CZ" dirty="0" err="1"/>
              <a:t>Act</a:t>
            </a:r>
            <a:r>
              <a:rPr lang="cs-CZ" dirty="0"/>
              <a:t>, GDPR, </a:t>
            </a:r>
            <a:r>
              <a:rPr lang="cs-CZ" dirty="0" err="1"/>
              <a:t>Proposal</a:t>
            </a:r>
            <a:r>
              <a:rPr lang="cs-CZ" dirty="0"/>
              <a:t> </a:t>
            </a:r>
            <a:r>
              <a:rPr lang="cs-CZ" dirty="0" err="1"/>
              <a:t>for</a:t>
            </a:r>
            <a:r>
              <a:rPr lang="cs-CZ" dirty="0"/>
              <a:t> AI </a:t>
            </a:r>
            <a:r>
              <a:rPr lang="cs-CZ" dirty="0" err="1"/>
              <a:t>Act</a:t>
            </a:r>
            <a:endParaRPr lang="cs-CZ" dirty="0"/>
          </a:p>
          <a:p>
            <a:r>
              <a:rPr lang="cs-CZ" dirty="0" err="1"/>
              <a:t>Technical</a:t>
            </a:r>
            <a:r>
              <a:rPr lang="cs-CZ" dirty="0"/>
              <a:t> </a:t>
            </a:r>
            <a:r>
              <a:rPr lang="cs-CZ" dirty="0" err="1"/>
              <a:t>standardisation</a:t>
            </a:r>
            <a:r>
              <a:rPr lang="cs-CZ" dirty="0"/>
              <a:t> – </a:t>
            </a:r>
            <a:r>
              <a:rPr lang="cs-CZ" dirty="0" err="1"/>
              <a:t>one</a:t>
            </a:r>
            <a:r>
              <a:rPr lang="cs-CZ" dirty="0"/>
              <a:t> </a:t>
            </a:r>
            <a:r>
              <a:rPr lang="cs-CZ" dirty="0" err="1"/>
              <a:t>of</a:t>
            </a:r>
            <a:r>
              <a:rPr lang="cs-CZ" dirty="0"/>
              <a:t> </a:t>
            </a:r>
            <a:r>
              <a:rPr lang="cs-CZ" dirty="0" err="1"/>
              <a:t>the</a:t>
            </a:r>
            <a:r>
              <a:rPr lang="cs-CZ" dirty="0"/>
              <a:t> </a:t>
            </a:r>
            <a:r>
              <a:rPr lang="cs-CZ" dirty="0" err="1"/>
              <a:t>means</a:t>
            </a:r>
            <a:r>
              <a:rPr lang="cs-CZ" dirty="0"/>
              <a:t> </a:t>
            </a:r>
            <a:r>
              <a:rPr lang="cs-CZ" dirty="0" err="1"/>
              <a:t>how</a:t>
            </a:r>
            <a:r>
              <a:rPr lang="cs-CZ" dirty="0"/>
              <a:t> to </a:t>
            </a:r>
            <a:r>
              <a:rPr lang="cs-CZ" dirty="0" err="1"/>
              <a:t>ensure</a:t>
            </a:r>
            <a:r>
              <a:rPr lang="cs-CZ" dirty="0"/>
              <a:t> </a:t>
            </a:r>
            <a:r>
              <a:rPr lang="cs-CZ" dirty="0" err="1"/>
              <a:t>security</a:t>
            </a:r>
            <a:r>
              <a:rPr lang="cs-CZ" dirty="0"/>
              <a:t> – on </a:t>
            </a:r>
            <a:r>
              <a:rPr lang="cs-CZ" dirty="0" err="1"/>
              <a:t>the</a:t>
            </a:r>
            <a:r>
              <a:rPr lang="cs-CZ" dirty="0"/>
              <a:t> </a:t>
            </a:r>
            <a:r>
              <a:rPr lang="cs-CZ" dirty="0" err="1"/>
              <a:t>basis</a:t>
            </a:r>
            <a:r>
              <a:rPr lang="cs-CZ" dirty="0"/>
              <a:t> </a:t>
            </a:r>
            <a:r>
              <a:rPr lang="cs-CZ" dirty="0" err="1"/>
              <a:t>of</a:t>
            </a:r>
            <a:r>
              <a:rPr lang="cs-CZ" dirty="0"/>
              <a:t> </a:t>
            </a:r>
            <a:r>
              <a:rPr lang="cs-CZ" dirty="0" err="1"/>
              <a:t>the</a:t>
            </a:r>
            <a:r>
              <a:rPr lang="cs-CZ" dirty="0"/>
              <a:t> </a:t>
            </a:r>
            <a:r>
              <a:rPr lang="cs-CZ" dirty="0" err="1"/>
              <a:t>Cybersecurity</a:t>
            </a:r>
            <a:r>
              <a:rPr lang="cs-CZ" dirty="0"/>
              <a:t> </a:t>
            </a:r>
            <a:r>
              <a:rPr lang="cs-CZ" dirty="0" err="1" smtClean="0"/>
              <a:t>Act</a:t>
            </a:r>
            <a:r>
              <a:rPr lang="cs-CZ" dirty="0" smtClean="0"/>
              <a:t> – </a:t>
            </a:r>
            <a:r>
              <a:rPr lang="cs-CZ" dirty="0" err="1" smtClean="0"/>
              <a:t>sets</a:t>
            </a:r>
            <a:r>
              <a:rPr lang="cs-CZ" dirty="0" smtClean="0"/>
              <a:t> a </a:t>
            </a:r>
            <a:r>
              <a:rPr lang="cs-CZ" dirty="0" err="1" smtClean="0"/>
              <a:t>certification</a:t>
            </a:r>
            <a:r>
              <a:rPr lang="cs-CZ" dirty="0" smtClean="0"/>
              <a:t> </a:t>
            </a:r>
            <a:r>
              <a:rPr lang="cs-CZ" dirty="0" err="1" smtClean="0"/>
              <a:t>framework</a:t>
            </a:r>
            <a:r>
              <a:rPr lang="cs-CZ" dirty="0" smtClean="0"/>
              <a:t> </a:t>
            </a:r>
            <a:r>
              <a:rPr lang="cs-CZ" dirty="0" err="1" smtClean="0"/>
              <a:t>for</a:t>
            </a:r>
            <a:r>
              <a:rPr lang="cs-CZ" dirty="0" smtClean="0"/>
              <a:t> </a:t>
            </a:r>
            <a:r>
              <a:rPr lang="cs-CZ" dirty="0" err="1" smtClean="0"/>
              <a:t>products</a:t>
            </a:r>
            <a:endParaRPr lang="cs-CZ" dirty="0"/>
          </a:p>
          <a:p>
            <a:r>
              <a:rPr lang="en-GB" dirty="0"/>
              <a:t>Regulation (EU) 2019/881 of the European Parliament and of the Council of 17 April 2019 on ENISA (the European Union Agency for Cybersecurity) and on information and communications technology cybersecurity certification and repealing Regulation (EU) No 526/2013 (Cybersecurity Act) (Text with EEA relevance)</a:t>
            </a:r>
            <a:endParaRPr lang="cs-CZ" dirty="0"/>
          </a:p>
          <a:p>
            <a:pPr marL="0" indent="0">
              <a:buNone/>
            </a:pPr>
            <a:endParaRPr lang="cs-CZ" dirty="0"/>
          </a:p>
        </p:txBody>
      </p:sp>
    </p:spTree>
    <p:extLst>
      <p:ext uri="{BB962C8B-B14F-4D97-AF65-F5344CB8AC3E}">
        <p14:creationId xmlns:p14="http://schemas.microsoft.com/office/powerpoint/2010/main" val="32643337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341</TotalTime>
  <Words>1118</Words>
  <Application>Microsoft Office PowerPoint</Application>
  <PresentationFormat>Širokoúhlá obrazovka</PresentationFormat>
  <Paragraphs>84</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Century Gothic</vt:lpstr>
      <vt:lpstr>Wingdings 3</vt:lpstr>
      <vt:lpstr>Ion Boardroom</vt:lpstr>
      <vt:lpstr>Autonomous vehicles, standardization &amp; cybersecurity </vt:lpstr>
      <vt:lpstr>Technical Standards &amp; Product Safety</vt:lpstr>
      <vt:lpstr>Terminology</vt:lpstr>
      <vt:lpstr>Technical Standards</vt:lpstr>
      <vt:lpstr>Autopilot in Planes - Differences</vt:lpstr>
      <vt:lpstr>UNECE standard no. 79</vt:lpstr>
      <vt:lpstr>Development in 2021</vt:lpstr>
      <vt:lpstr>The content of new UNECE standards</vt:lpstr>
      <vt:lpstr>Cybersecurity and AI</vt:lpstr>
      <vt:lpstr>AI ACT from April 2021</vt:lpstr>
      <vt:lpstr>AI ACT and Cybersecurity standards</vt:lpstr>
      <vt:lpstr>What do we need?</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Homologation of Autonomous Machines from a Legal Perspective</dc:title>
  <dc:creator>v.zolnercikova@outlook.com</dc:creator>
  <cp:lastModifiedBy>Veronika Žolnerčíková</cp:lastModifiedBy>
  <cp:revision>78</cp:revision>
  <dcterms:created xsi:type="dcterms:W3CDTF">2018-10-25T07:19:54Z</dcterms:created>
  <dcterms:modified xsi:type="dcterms:W3CDTF">2021-10-25T10:23:37Z</dcterms:modified>
</cp:coreProperties>
</file>